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8" r:id="rId2"/>
    <p:sldId id="285" r:id="rId3"/>
    <p:sldId id="284" r:id="rId4"/>
    <p:sldId id="286" r:id="rId5"/>
    <p:sldId id="259" r:id="rId6"/>
    <p:sldId id="260" r:id="rId7"/>
    <p:sldId id="283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7" r:id="rId31"/>
  </p:sldIdLst>
  <p:sldSz cx="10691813" cy="7559675"/>
  <p:notesSz cx="7099300" cy="10234613"/>
  <p:defaultTextStyle>
    <a:defPPr>
      <a:defRPr lang="en-US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4929"/>
    <a:srgbClr val="D22952"/>
    <a:srgbClr val="8F37A5"/>
    <a:srgbClr val="FEA090"/>
    <a:srgbClr val="E67E97"/>
    <a:srgbClr val="D32951"/>
    <a:srgbClr val="74162C"/>
    <a:srgbClr val="FCAC44"/>
    <a:srgbClr val="FD201E"/>
    <a:srgbClr val="8938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8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2"/>
            <a:ext cx="3076977" cy="513789"/>
          </a:xfrm>
          <a:prstGeom prst="rect">
            <a:avLst/>
          </a:prstGeom>
        </p:spPr>
        <p:txBody>
          <a:bodyPr vert="horz" lIns="95425" tIns="47712" rIns="95425" bIns="47712" rtlCol="0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0651" y="2"/>
            <a:ext cx="3076976" cy="513789"/>
          </a:xfrm>
          <a:prstGeom prst="rect">
            <a:avLst/>
          </a:prstGeom>
        </p:spPr>
        <p:txBody>
          <a:bodyPr vert="horz" lIns="95425" tIns="47712" rIns="95425" bIns="47712" rtlCol="0"/>
          <a:lstStyle>
            <a:lvl1pPr algn="r">
              <a:defRPr sz="1400"/>
            </a:lvl1pPr>
          </a:lstStyle>
          <a:p>
            <a:fld id="{2D496C89-E79C-4C3C-A309-E4DAE12CB75C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1279525"/>
            <a:ext cx="48863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25" tIns="47712" rIns="95425" bIns="4771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429" y="4925464"/>
            <a:ext cx="5680443" cy="4029620"/>
          </a:xfrm>
          <a:prstGeom prst="rect">
            <a:avLst/>
          </a:prstGeom>
        </p:spPr>
        <p:txBody>
          <a:bodyPr vert="horz" lIns="95425" tIns="47712" rIns="95425" bIns="4771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9720827"/>
            <a:ext cx="3076977" cy="513789"/>
          </a:xfrm>
          <a:prstGeom prst="rect">
            <a:avLst/>
          </a:prstGeom>
        </p:spPr>
        <p:txBody>
          <a:bodyPr vert="horz" lIns="95425" tIns="47712" rIns="95425" bIns="47712" rtlCol="0" anchor="b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0651" y="9720827"/>
            <a:ext cx="3076976" cy="513789"/>
          </a:xfrm>
          <a:prstGeom prst="rect">
            <a:avLst/>
          </a:prstGeom>
        </p:spPr>
        <p:txBody>
          <a:bodyPr vert="horz" lIns="95425" tIns="47712" rIns="95425" bIns="47712" rtlCol="0" anchor="b"/>
          <a:lstStyle>
            <a:lvl1pPr algn="r">
              <a:defRPr sz="1400"/>
            </a:lvl1pPr>
          </a:lstStyle>
          <a:p>
            <a:fld id="{28A9AD55-E907-4967-ABDF-973E67901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472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E6BE-08A9-4E2F-83B5-E1868BEA6E80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1A5A-802F-4283-A2FB-2D22BD0D93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7877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E6BE-08A9-4E2F-83B5-E1868BEA6E80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1A5A-802F-4283-A2FB-2D22BD0D93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2209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E6BE-08A9-4E2F-83B5-E1868BEA6E80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1A5A-802F-4283-A2FB-2D22BD0D93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746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E6BE-08A9-4E2F-83B5-E1868BEA6E80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1A5A-802F-4283-A2FB-2D22BD0D93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1402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E6BE-08A9-4E2F-83B5-E1868BEA6E80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1A5A-802F-4283-A2FB-2D22BD0D93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407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E6BE-08A9-4E2F-83B5-E1868BEA6E80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1A5A-802F-4283-A2FB-2D22BD0D93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8231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E6BE-08A9-4E2F-83B5-E1868BEA6E80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1A5A-802F-4283-A2FB-2D22BD0D93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989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E6BE-08A9-4E2F-83B5-E1868BEA6E80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1A5A-802F-4283-A2FB-2D22BD0D93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708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E6BE-08A9-4E2F-83B5-E1868BEA6E80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1A5A-802F-4283-A2FB-2D22BD0D93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060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E6BE-08A9-4E2F-83B5-E1868BEA6E80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1A5A-802F-4283-A2FB-2D22BD0D93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8171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E6BE-08A9-4E2F-83B5-E1868BEA6E80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1A5A-802F-4283-A2FB-2D22BD0D93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255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0E6BE-08A9-4E2F-83B5-E1868BEA6E80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51A5A-802F-4283-A2FB-2D22BD0D93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973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s://www.googleadservices.com/pagead/aclk?sa=L&amp;ai=DChcSEwiY37OT9pTnAhWOqJoKHcsbAnwYABADGgJsbQ&amp;ohost=www.google.com.ua&amp;cid=CAESQOD2LHB4UMyvJLs10YJmgWBORaH9bb8VkSvqL4Q1AVd1FJlYxpFBUp_RDCEbeNR05nmv_JN2gjdwsXSTDOyqHMg&amp;sig=AOD64_0i78U0YUo-RtQlouBJRhqmALKK-g&amp;q=&amp;ved=2ahUKEwikqayT9pTnAhWilIsKHR_WAzwQ0Qx6BAgVEAE&amp;adurl=" TargetMode="Externa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hyperlink" Target="https://www.googleadservices.com/pagead/aclk?sa=L&amp;ai=DChcSEwiY37OT9pTnAhWOqJoKHcsbAnwYABADGgJsbQ&amp;ohost=www.google.com.ua&amp;cid=CAESQOD2LHB4UMyvJLs10YJmgWBORaH9bb8VkSvqL4Q1AVd1FJlYxpFBUp_RDCEbeNR05nmv_JN2gjdwsXSTDOyqHMg&amp;sig=AOD64_0i78U0YUo-RtQlouBJRhqmALKK-g&amp;q=&amp;ved=2ahUKEwikqayT9pTnAhWilIsKHR_WAzwQ0Qx6BAgVEAE&amp;adurl=" TargetMode="Externa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hyperlink" Target="https://www.googleadservices.com/pagead/aclk?sa=L&amp;ai=DChcSEwiY37OT9pTnAhWOqJoKHcsbAnwYABADGgJsbQ&amp;ohost=www.google.com.ua&amp;cid=CAESQOD2LHB4UMyvJLs10YJmgWBORaH9bb8VkSvqL4Q1AVd1FJlYxpFBUp_RDCEbeNR05nmv_JN2gjdwsXSTDOyqHMg&amp;sig=AOD64_0i78U0YUo-RtQlouBJRhqmALKK-g&amp;q=&amp;ved=2ahUKEwikqayT9pTnAhWilIsKHR_WAzwQ0Qx6BAgVEAE&amp;adurl=" TargetMode="Externa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adservices.com/pagead/aclk?sa=L&amp;ai=DChcSEwiY37OT9pTnAhWOqJoKHcsbAnwYABADGgJsbQ&amp;ohost=www.google.com.ua&amp;cid=CAESQOD2LHB4UMyvJLs10YJmgWBORaH9bb8VkSvqL4Q1AVd1FJlYxpFBUp_RDCEbeNR05nmv_JN2gjdwsXSTDOyqHMg&amp;sig=AOD64_0i78U0YUo-RtQlouBJRhqmALKK-g&amp;q=&amp;ved=2ahUKEwikqayT9pTnAhWilIsKHR_WAzwQ0Qx6BAgVEAE&amp;adurl=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jpeg"/><Relationship Id="rId5" Type="http://schemas.openxmlformats.org/officeDocument/2006/relationships/image" Target="../media/image18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21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sp>
        <p:nvSpPr>
          <p:cNvPr id="20" name="Rectangle 13">
            <a:extLst>
              <a:ext uri="{FF2B5EF4-FFF2-40B4-BE49-F238E27FC236}">
                <a16:creationId xmlns:a16="http://schemas.microsoft.com/office/drawing/2014/main" id="{1D4D603C-5433-47EE-9D6A-79407FF98CCB}"/>
              </a:ext>
            </a:extLst>
          </p:cNvPr>
          <p:cNvSpPr/>
          <p:nvPr/>
        </p:nvSpPr>
        <p:spPr>
          <a:xfrm>
            <a:off x="295609" y="1730468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4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Інженерно-будівельна компанія АЗБІ</a:t>
            </a:r>
            <a:endParaRPr lang="en-US" sz="4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E2CA2D17-A93A-4349-A486-1091C1AD9AE8}"/>
              </a:ext>
            </a:extLst>
          </p:cNvPr>
          <p:cNvSpPr/>
          <p:nvPr/>
        </p:nvSpPr>
        <p:spPr>
          <a:xfrm>
            <a:off x="4160402" y="4855742"/>
            <a:ext cx="11206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Супровід</a:t>
            </a:r>
            <a:endParaRPr lang="en-US" sz="1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Rectangle 38">
            <a:extLst>
              <a:ext uri="{FF2B5EF4-FFF2-40B4-BE49-F238E27FC236}">
                <a16:creationId xmlns:a16="http://schemas.microsoft.com/office/drawing/2014/main" id="{7C2782FC-6444-4E23-B808-9405D685A859}"/>
              </a:ext>
            </a:extLst>
          </p:cNvPr>
          <p:cNvSpPr/>
          <p:nvPr/>
        </p:nvSpPr>
        <p:spPr>
          <a:xfrm>
            <a:off x="2327755" y="4855742"/>
            <a:ext cx="11206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Будівництво</a:t>
            </a:r>
            <a:endParaRPr lang="en-US" sz="1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Rectangle 39">
            <a:extLst>
              <a:ext uri="{FF2B5EF4-FFF2-40B4-BE49-F238E27FC236}">
                <a16:creationId xmlns:a16="http://schemas.microsoft.com/office/drawing/2014/main" id="{A94BE75D-E54B-4730-BD5D-AC3D2F7472DF}"/>
              </a:ext>
            </a:extLst>
          </p:cNvPr>
          <p:cNvSpPr/>
          <p:nvPr/>
        </p:nvSpPr>
        <p:spPr>
          <a:xfrm>
            <a:off x="495109" y="4859800"/>
            <a:ext cx="11206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Проектування</a:t>
            </a:r>
            <a:endParaRPr lang="en-US" sz="1200" dirty="0"/>
          </a:p>
        </p:txBody>
      </p:sp>
      <p:sp>
        <p:nvSpPr>
          <p:cNvPr id="24" name="Diamond 50">
            <a:extLst>
              <a:ext uri="{FF2B5EF4-FFF2-40B4-BE49-F238E27FC236}">
                <a16:creationId xmlns:a16="http://schemas.microsoft.com/office/drawing/2014/main" id="{1475A786-4957-45E7-AF70-ECB8F71FB6EC}"/>
              </a:ext>
            </a:extLst>
          </p:cNvPr>
          <p:cNvSpPr/>
          <p:nvPr/>
        </p:nvSpPr>
        <p:spPr>
          <a:xfrm>
            <a:off x="-1925005" y="-446239"/>
            <a:ext cx="9626157" cy="8605157"/>
          </a:xfrm>
          <a:prstGeom prst="diamond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51">
            <a:extLst>
              <a:ext uri="{FF2B5EF4-FFF2-40B4-BE49-F238E27FC236}">
                <a16:creationId xmlns:a16="http://schemas.microsoft.com/office/drawing/2014/main" id="{E885BFA1-6A83-4CE8-BC20-66705BE98AEF}"/>
              </a:ext>
            </a:extLst>
          </p:cNvPr>
          <p:cNvSpPr/>
          <p:nvPr/>
        </p:nvSpPr>
        <p:spPr>
          <a:xfrm rot="18964745">
            <a:off x="6496095" y="-1517948"/>
            <a:ext cx="5366657" cy="4441071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52">
            <a:extLst>
              <a:ext uri="{FF2B5EF4-FFF2-40B4-BE49-F238E27FC236}">
                <a16:creationId xmlns:a16="http://schemas.microsoft.com/office/drawing/2014/main" id="{2FB5F9F8-5ECB-4E85-A711-605F6987A49F}"/>
              </a:ext>
            </a:extLst>
          </p:cNvPr>
          <p:cNvSpPr/>
          <p:nvPr/>
        </p:nvSpPr>
        <p:spPr>
          <a:xfrm rot="18964745">
            <a:off x="7325949" y="6195146"/>
            <a:ext cx="2279451" cy="1743663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Группа 4"/>
          <p:cNvGrpSpPr/>
          <p:nvPr/>
        </p:nvGrpSpPr>
        <p:grpSpPr>
          <a:xfrm>
            <a:off x="5593571" y="819949"/>
            <a:ext cx="5756120" cy="5614135"/>
            <a:chOff x="5593571" y="749301"/>
            <a:chExt cx="5756120" cy="5684784"/>
          </a:xfr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3500000" scaled="1"/>
          </a:gradFill>
        </p:grpSpPr>
        <p:sp>
          <p:nvSpPr>
            <p:cNvPr id="28" name="Diamond 53">
              <a:extLst>
                <a:ext uri="{FF2B5EF4-FFF2-40B4-BE49-F238E27FC236}">
                  <a16:creationId xmlns:a16="http://schemas.microsoft.com/office/drawing/2014/main" id="{1B5C809D-4A34-4EC3-833E-1151161F7598}"/>
                </a:ext>
              </a:extLst>
            </p:cNvPr>
            <p:cNvSpPr/>
            <p:nvPr/>
          </p:nvSpPr>
          <p:spPr>
            <a:xfrm>
              <a:off x="6047628" y="749301"/>
              <a:ext cx="4540488" cy="4376574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iamond 54">
              <a:extLst>
                <a:ext uri="{FF2B5EF4-FFF2-40B4-BE49-F238E27FC236}">
                  <a16:creationId xmlns:a16="http://schemas.microsoft.com/office/drawing/2014/main" id="{B3DB8240-CB45-4CEF-B5A4-B2E6D10EB57D}"/>
                </a:ext>
              </a:extLst>
            </p:cNvPr>
            <p:cNvSpPr/>
            <p:nvPr/>
          </p:nvSpPr>
          <p:spPr>
            <a:xfrm>
              <a:off x="9461191" y="1742656"/>
              <a:ext cx="1888500" cy="194409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iamond 55">
              <a:extLst>
                <a:ext uri="{FF2B5EF4-FFF2-40B4-BE49-F238E27FC236}">
                  <a16:creationId xmlns:a16="http://schemas.microsoft.com/office/drawing/2014/main" id="{CD5C28B8-09DA-448E-AD5B-724278094F44}"/>
                </a:ext>
              </a:extLst>
            </p:cNvPr>
            <p:cNvSpPr/>
            <p:nvPr/>
          </p:nvSpPr>
          <p:spPr>
            <a:xfrm>
              <a:off x="7076845" y="4489992"/>
              <a:ext cx="1888500" cy="194409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iamond 56">
              <a:extLst>
                <a:ext uri="{FF2B5EF4-FFF2-40B4-BE49-F238E27FC236}">
                  <a16:creationId xmlns:a16="http://schemas.microsoft.com/office/drawing/2014/main" id="{835B8D31-6501-4A54-BD61-32F0458A373B}"/>
                </a:ext>
              </a:extLst>
            </p:cNvPr>
            <p:cNvSpPr/>
            <p:nvPr/>
          </p:nvSpPr>
          <p:spPr>
            <a:xfrm>
              <a:off x="5593571" y="3128915"/>
              <a:ext cx="830860" cy="800244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Diamond 57">
            <a:extLst>
              <a:ext uri="{FF2B5EF4-FFF2-40B4-BE49-F238E27FC236}">
                <a16:creationId xmlns:a16="http://schemas.microsoft.com/office/drawing/2014/main" id="{56DDD939-DD08-45CA-9BA2-5464D7435CAF}"/>
              </a:ext>
            </a:extLst>
          </p:cNvPr>
          <p:cNvSpPr/>
          <p:nvPr/>
        </p:nvSpPr>
        <p:spPr>
          <a:xfrm>
            <a:off x="5786912" y="892887"/>
            <a:ext cx="4540488" cy="4376574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96900" dist="38100" dir="16200000" sx="101000" sy="101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67">
            <a:extLst>
              <a:ext uri="{FF2B5EF4-FFF2-40B4-BE49-F238E27FC236}">
                <a16:creationId xmlns:a16="http://schemas.microsoft.com/office/drawing/2014/main" id="{754EBDAE-B01C-482E-B25B-D049B4BFD2DA}"/>
              </a:ext>
            </a:extLst>
          </p:cNvPr>
          <p:cNvSpPr/>
          <p:nvPr/>
        </p:nvSpPr>
        <p:spPr>
          <a:xfrm>
            <a:off x="600187" y="4086724"/>
            <a:ext cx="685800" cy="692376"/>
          </a:xfrm>
          <a:prstGeom prst="ellipse">
            <a:avLst/>
          </a:prstGeom>
          <a:solidFill>
            <a:srgbClr val="8F37A5"/>
          </a:solidFill>
          <a:ln>
            <a:solidFill>
              <a:srgbClr val="8F3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68">
            <a:extLst>
              <a:ext uri="{FF2B5EF4-FFF2-40B4-BE49-F238E27FC236}">
                <a16:creationId xmlns:a16="http://schemas.microsoft.com/office/drawing/2014/main" id="{D06A28AC-98A9-4C5D-82E3-1C4475987F1F}"/>
              </a:ext>
            </a:extLst>
          </p:cNvPr>
          <p:cNvSpPr/>
          <p:nvPr/>
        </p:nvSpPr>
        <p:spPr>
          <a:xfrm>
            <a:off x="2370563" y="4099323"/>
            <a:ext cx="685800" cy="692376"/>
          </a:xfrm>
          <a:prstGeom prst="ellipse">
            <a:avLst/>
          </a:prstGeom>
          <a:solidFill>
            <a:srgbClr val="D22952"/>
          </a:solidFill>
          <a:ln>
            <a:solidFill>
              <a:srgbClr val="D2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69">
            <a:extLst>
              <a:ext uri="{FF2B5EF4-FFF2-40B4-BE49-F238E27FC236}">
                <a16:creationId xmlns:a16="http://schemas.microsoft.com/office/drawing/2014/main" id="{21527E63-90EE-46EB-8246-00110F5D77F5}"/>
              </a:ext>
            </a:extLst>
          </p:cNvPr>
          <p:cNvSpPr/>
          <p:nvPr/>
        </p:nvSpPr>
        <p:spPr>
          <a:xfrm>
            <a:off x="4216579" y="4101469"/>
            <a:ext cx="685800" cy="692376"/>
          </a:xfrm>
          <a:prstGeom prst="ellipse">
            <a:avLst/>
          </a:prstGeom>
          <a:solidFill>
            <a:srgbClr val="FD4929"/>
          </a:solidFill>
          <a:ln>
            <a:solidFill>
              <a:srgbClr val="FD4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71">
            <a:extLst>
              <a:ext uri="{FF2B5EF4-FFF2-40B4-BE49-F238E27FC236}">
                <a16:creationId xmlns:a16="http://schemas.microsoft.com/office/drawing/2014/main" id="{80D30F56-C43D-4FF1-B54C-F4A300DA4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68" y="4183422"/>
            <a:ext cx="525574" cy="525574"/>
          </a:xfrm>
          <a:prstGeom prst="rect">
            <a:avLst/>
          </a:prstGeom>
        </p:spPr>
      </p:pic>
      <p:pic>
        <p:nvPicPr>
          <p:cNvPr id="39" name="Picture 73">
            <a:extLst>
              <a:ext uri="{FF2B5EF4-FFF2-40B4-BE49-F238E27FC236}">
                <a16:creationId xmlns:a16="http://schemas.microsoft.com/office/drawing/2014/main" id="{DAE603F7-6814-43DC-A2D1-00584BED9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79" y="4231550"/>
            <a:ext cx="512614" cy="512614"/>
          </a:xfrm>
          <a:prstGeom prst="rect">
            <a:avLst/>
          </a:prstGeom>
        </p:spPr>
      </p:pic>
      <p:pic>
        <p:nvPicPr>
          <p:cNvPr id="40" name="Picture 75">
            <a:extLst>
              <a:ext uri="{FF2B5EF4-FFF2-40B4-BE49-F238E27FC236}">
                <a16:creationId xmlns:a16="http://schemas.microsoft.com/office/drawing/2014/main" id="{D3B9CBBB-7F68-408E-9D5A-44271D12D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5" y="4215607"/>
            <a:ext cx="474966" cy="4749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r="8526"/>
          <a:stretch/>
        </p:blipFill>
        <p:spPr>
          <a:xfrm>
            <a:off x="6158797" y="1419984"/>
            <a:ext cx="3846286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9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33" grpId="0" animBg="1"/>
      <p:bldP spid="35" grpId="0" animBg="1"/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7409303" cy="4860000"/>
          </a:xfrm>
          <a:prstGeom prst="rect">
            <a:avLst/>
          </a:prstGeom>
          <a:blipFill dpi="0" rotWithShape="1">
            <a:blip r:embed="rId4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48090" cy="3132000"/>
            <a:chOff x="5835946" y="2975172"/>
            <a:chExt cx="4566298" cy="414769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6"/>
              <a:ext cx="4533016" cy="937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spc="33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Бауміт</a:t>
              </a:r>
              <a:r>
                <a:rPr lang="uk-UA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199999" y="3985231"/>
              <a:ext cx="1901696" cy="1329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Завод з виробництва сухих будівельних сумішей.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Бровари.  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164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Генеральне проектування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Генеральний підряд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Функції замовника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Сервісне обслуговування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7" cy="1100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3 546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4" y="351950"/>
            <a:ext cx="90186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27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" y="213587"/>
            <a:ext cx="1062976" cy="9000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7237929" cy="4860000"/>
          </a:xfrm>
          <a:prstGeom prst="rect">
            <a:avLst/>
          </a:prstGeom>
          <a:blipFill dpi="0" rotWithShape="1">
            <a:blip r:embed="rId5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8" cy="3132000"/>
            <a:chOff x="5835946" y="2975172"/>
            <a:chExt cx="4566298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533017" cy="93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Nissan</a:t>
              </a:r>
              <a:r>
                <a:rPr lang="uk-UA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200000" y="3985231"/>
              <a:ext cx="1901696" cy="1259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Концептуальний автоцентр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Одеса.  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106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Проектування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Будівельно-монтажні роботи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1 567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23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4" y="351950"/>
            <a:ext cx="1217759" cy="7200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9719999" cy="4860000"/>
          </a:xfrm>
          <a:prstGeom prst="rect">
            <a:avLst/>
          </a:prstGeom>
          <a:blipFill dpi="0" rotWithShape="1">
            <a:blip r:embed="rId5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8" cy="3132000"/>
            <a:chOff x="5835946" y="2975172"/>
            <a:chExt cx="4566298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533017" cy="93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Infiniti</a:t>
              </a:r>
              <a:r>
                <a:rPr lang="uk-UA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200000" y="3985231"/>
              <a:ext cx="1901696" cy="1259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Концептуальний автоцентр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Одеса.  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106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Проектування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Будівельно-монтажні роботи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890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8631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" y="213587"/>
            <a:ext cx="1062976" cy="9000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7260001" cy="4860000"/>
          </a:xfrm>
          <a:prstGeom prst="rect">
            <a:avLst/>
          </a:prstGeom>
          <a:blipFill dpi="0" rotWithShape="1">
            <a:blip r:embed="rId5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8" cy="3132000"/>
            <a:chOff x="5835946" y="2975172"/>
            <a:chExt cx="4566298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533017" cy="93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Nissan</a:t>
              </a:r>
              <a:r>
                <a:rPr lang="uk-UA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199999" y="3985231"/>
              <a:ext cx="1901696" cy="1084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Концептуальний автоцентр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Київ.  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106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Проектування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Будівельно-монтажні роботи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2 356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3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866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4" y="351950"/>
            <a:ext cx="1217759" cy="7200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7286442" cy="4860000"/>
          </a:xfrm>
          <a:prstGeom prst="rect">
            <a:avLst/>
          </a:prstGeom>
          <a:blipFill dpi="0" rotWithShape="1">
            <a:blip r:embed="rId5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8" cy="3132000"/>
            <a:chOff x="5835946" y="2975172"/>
            <a:chExt cx="4566298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533017" cy="93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Infiniti</a:t>
              </a:r>
              <a:r>
                <a:rPr lang="uk-UA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200000" y="3985231"/>
              <a:ext cx="1901696" cy="1259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Концептуальний автоцентр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Харків.  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106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Проектування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Будівельно-монтажні роботи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837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189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273"/>
            <a:ext cx="1453323" cy="9000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6803087" cy="4860000"/>
          </a:xfrm>
          <a:prstGeom prst="rect">
            <a:avLst/>
          </a:prstGeom>
          <a:blipFill dpi="0" rotWithShape="1">
            <a:blip r:embed="rId5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8" cy="3132000"/>
            <a:chOff x="5835946" y="2975172"/>
            <a:chExt cx="4566298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533017" cy="69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spc="33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Пв.Зх</a:t>
              </a:r>
              <a:r>
                <a:rPr lang="uk-UA" sz="28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залізниця  </a:t>
              </a:r>
              <a:endParaRPr lang="en-IN" sz="28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199999" y="3985231"/>
              <a:ext cx="1901696" cy="1084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Залізничний вокзал Фастів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Фастів.  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106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Генерельний</a:t>
              </a: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підряд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Сервісне обслуговування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1 253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90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4" y="1823825"/>
            <a:ext cx="7260001" cy="4860000"/>
          </a:xfrm>
          <a:prstGeom prst="rect">
            <a:avLst/>
          </a:prstGeom>
          <a:blipFill dpi="0" rotWithShape="1">
            <a:blip r:embed="rId4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38170" y="4253826"/>
            <a:ext cx="3456000" cy="3130004"/>
            <a:chOff x="5835946" y="2975172"/>
            <a:chExt cx="4566298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8"/>
              <a:ext cx="4533017" cy="935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HORMANN</a:t>
              </a:r>
              <a:r>
                <a:rPr lang="uk-UA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.  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199999" y="3985231"/>
              <a:ext cx="1901695" cy="1259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2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Офісно</a:t>
              </a:r>
              <a:r>
                <a:rPr lang="uk-UA" sz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-складський</a:t>
              </a:r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комплекс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Бориспіль.  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106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Генерельний</a:t>
              </a: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підряд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Сервісне обслуговування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7" cy="1097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3 983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1" y="27995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70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" y="213587"/>
            <a:ext cx="1260000" cy="12600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8" y="1836000"/>
            <a:ext cx="6803087" cy="4860000"/>
          </a:xfrm>
          <a:prstGeom prst="rect">
            <a:avLst/>
          </a:prstGeom>
          <a:blipFill dpi="0" rotWithShape="1">
            <a:blip r:embed="rId5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8" cy="3132000"/>
            <a:chOff x="5835946" y="2975172"/>
            <a:chExt cx="4566298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533017" cy="93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spc="33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Ерідон</a:t>
              </a:r>
              <a:r>
                <a:rPr lang="uk-UA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199999" y="3985231"/>
              <a:ext cx="1901696" cy="1084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Склад готової продукції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Київ.  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87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Будівельно-монтажні роботи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4 304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119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7260001" cy="4860000"/>
          </a:xfrm>
          <a:prstGeom prst="rect">
            <a:avLst/>
          </a:prstGeom>
          <a:blipFill dpi="0" rotWithShape="1">
            <a:blip r:embed="rId4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48090" cy="3132000"/>
            <a:chOff x="5835946" y="2975172"/>
            <a:chExt cx="4566298" cy="414769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6"/>
              <a:ext cx="4533016" cy="937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  <a:r>
                <a:rPr lang="en-US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SCANIA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199999" y="3985231"/>
              <a:ext cx="1901696" cy="1329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Станція технічного обслуговування </a:t>
              </a:r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Сканія</a:t>
              </a:r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Україна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с. Калинівка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164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Генеральне проектування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Генеральний підряд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Функції замовника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Сервісне обслуговування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7" cy="1100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4 123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14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" y="342571"/>
            <a:ext cx="2290433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45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20" name="Picture 2" descr="C:\Documents and Settings\t.paniuk\Рабочий стол\Быстровозводимые металлические ангары._files\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36000"/>
            <a:ext cx="7422659" cy="4860000"/>
          </a:xfrm>
          <a:prstGeom prst="rect">
            <a:avLst/>
          </a:prstGeom>
          <a:blipFill dpi="0" rotWithShape="1">
            <a:blip r:embed="rId4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8" cy="3132000"/>
            <a:chOff x="5835946" y="2975172"/>
            <a:chExt cx="4566298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533017" cy="93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  <a:r>
                <a:rPr lang="en-US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SCANIA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199999" y="3985231"/>
              <a:ext cx="1901696" cy="1329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Станція технічного обслуговування </a:t>
              </a:r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Сканія</a:t>
              </a:r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Львів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Львів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125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Будівельно-монтажні роботи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Сервісне обслуговування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3 640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" y="342571"/>
            <a:ext cx="2290433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5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cxnSp>
        <p:nvCxnSpPr>
          <p:cNvPr id="57" name="Straight Connector 43">
            <a:extLst>
              <a:ext uri="{FF2B5EF4-FFF2-40B4-BE49-F238E27FC236}">
                <a16:creationId xmlns:a16="http://schemas.microsoft.com/office/drawing/2014/main" id="{F272CB9A-11DA-403F-8A2C-8ACABB9E55E3}"/>
              </a:ext>
            </a:extLst>
          </p:cNvPr>
          <p:cNvCxnSpPr/>
          <p:nvPr/>
        </p:nvCxnSpPr>
        <p:spPr>
          <a:xfrm>
            <a:off x="5399161" y="3995319"/>
            <a:ext cx="225287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3">
            <a:extLst>
              <a:ext uri="{FF2B5EF4-FFF2-40B4-BE49-F238E27FC236}">
                <a16:creationId xmlns:a16="http://schemas.microsoft.com/office/drawing/2014/main" id="{67E87360-F24A-47BA-928F-2F0179FA8620}"/>
              </a:ext>
            </a:extLst>
          </p:cNvPr>
          <p:cNvCxnSpPr>
            <a:endCxn id="96" idx="2"/>
          </p:cNvCxnSpPr>
          <p:nvPr/>
        </p:nvCxnSpPr>
        <p:spPr>
          <a:xfrm>
            <a:off x="7560888" y="3995319"/>
            <a:ext cx="19177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62">
            <a:extLst>
              <a:ext uri="{FF2B5EF4-FFF2-40B4-BE49-F238E27FC236}">
                <a16:creationId xmlns:a16="http://schemas.microsoft.com/office/drawing/2014/main" id="{08346D99-21A2-4F27-AB30-6BF25A60C3AC}"/>
              </a:ext>
            </a:extLst>
          </p:cNvPr>
          <p:cNvCxnSpPr>
            <a:cxnSpLocks/>
            <a:stCxn id="96" idx="6"/>
          </p:cNvCxnSpPr>
          <p:nvPr/>
        </p:nvCxnSpPr>
        <p:spPr>
          <a:xfrm>
            <a:off x="9669087" y="3995319"/>
            <a:ext cx="1044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27">
            <a:extLst>
              <a:ext uri="{FF2B5EF4-FFF2-40B4-BE49-F238E27FC236}">
                <a16:creationId xmlns:a16="http://schemas.microsoft.com/office/drawing/2014/main" id="{892DD698-41EA-44B3-A338-53428D7D5050}"/>
              </a:ext>
            </a:extLst>
          </p:cNvPr>
          <p:cNvCxnSpPr/>
          <p:nvPr/>
        </p:nvCxnSpPr>
        <p:spPr>
          <a:xfrm>
            <a:off x="3135412" y="3995319"/>
            <a:ext cx="225287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18">
            <a:extLst>
              <a:ext uri="{FF2B5EF4-FFF2-40B4-BE49-F238E27FC236}">
                <a16:creationId xmlns:a16="http://schemas.microsoft.com/office/drawing/2014/main" id="{7141C71E-E08E-4C35-AF33-12A46FFB4E28}"/>
              </a:ext>
            </a:extLst>
          </p:cNvPr>
          <p:cNvCxnSpPr>
            <a:stCxn id="64" idx="6"/>
            <a:endCxn id="72" idx="2"/>
          </p:cNvCxnSpPr>
          <p:nvPr/>
        </p:nvCxnSpPr>
        <p:spPr>
          <a:xfrm>
            <a:off x="1170801" y="3995319"/>
            <a:ext cx="180667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Arc 10">
            <a:extLst>
              <a:ext uri="{FF2B5EF4-FFF2-40B4-BE49-F238E27FC236}">
                <a16:creationId xmlns:a16="http://schemas.microsoft.com/office/drawing/2014/main" id="{AF54DAFC-72BF-4C18-B451-30110FC8EBCC}"/>
              </a:ext>
            </a:extLst>
          </p:cNvPr>
          <p:cNvSpPr/>
          <p:nvPr/>
        </p:nvSpPr>
        <p:spPr>
          <a:xfrm>
            <a:off x="615970" y="35357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">
            <a:extLst>
              <a:ext uri="{FF2B5EF4-FFF2-40B4-BE49-F238E27FC236}">
                <a16:creationId xmlns:a16="http://schemas.microsoft.com/office/drawing/2014/main" id="{6AB54977-33F8-4105-824C-3D0C493D5B00}"/>
              </a:ext>
            </a:extLst>
          </p:cNvPr>
          <p:cNvCxnSpPr>
            <a:cxnSpLocks/>
          </p:cNvCxnSpPr>
          <p:nvPr/>
        </p:nvCxnSpPr>
        <p:spPr>
          <a:xfrm>
            <a:off x="-6307" y="3995319"/>
            <a:ext cx="1044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7">
            <a:extLst>
              <a:ext uri="{FF2B5EF4-FFF2-40B4-BE49-F238E27FC236}">
                <a16:creationId xmlns:a16="http://schemas.microsoft.com/office/drawing/2014/main" id="{BADB8234-7655-4312-99D5-ACC91B4B894B}"/>
              </a:ext>
            </a:extLst>
          </p:cNvPr>
          <p:cNvSpPr/>
          <p:nvPr/>
        </p:nvSpPr>
        <p:spPr>
          <a:xfrm>
            <a:off x="980301" y="3900069"/>
            <a:ext cx="190500" cy="19050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ircle: Hollow 8">
            <a:extLst>
              <a:ext uri="{FF2B5EF4-FFF2-40B4-BE49-F238E27FC236}">
                <a16:creationId xmlns:a16="http://schemas.microsoft.com/office/drawing/2014/main" id="{868629C6-9D56-44C4-A90C-D16F2E7AA94B}"/>
              </a:ext>
            </a:extLst>
          </p:cNvPr>
          <p:cNvSpPr/>
          <p:nvPr/>
        </p:nvSpPr>
        <p:spPr>
          <a:xfrm>
            <a:off x="861238" y="3781006"/>
            <a:ext cx="428626" cy="428626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Circle: Hollow 9">
            <a:extLst>
              <a:ext uri="{FF2B5EF4-FFF2-40B4-BE49-F238E27FC236}">
                <a16:creationId xmlns:a16="http://schemas.microsoft.com/office/drawing/2014/main" id="{1E0E5245-3E9D-45CB-A2A2-78E37536928E}"/>
              </a:ext>
            </a:extLst>
          </p:cNvPr>
          <p:cNvSpPr/>
          <p:nvPr/>
        </p:nvSpPr>
        <p:spPr>
          <a:xfrm>
            <a:off x="728366" y="36481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7" name="Straight Connector 11">
            <a:extLst>
              <a:ext uri="{FF2B5EF4-FFF2-40B4-BE49-F238E27FC236}">
                <a16:creationId xmlns:a16="http://schemas.microsoft.com/office/drawing/2014/main" id="{1B8353AA-1A28-4FAD-AF44-130B899BAAE4}"/>
              </a:ext>
            </a:extLst>
          </p:cNvPr>
          <p:cNvCxnSpPr>
            <a:cxnSpLocks/>
          </p:cNvCxnSpPr>
          <p:nvPr/>
        </p:nvCxnSpPr>
        <p:spPr>
          <a:xfrm flipV="1">
            <a:off x="1075552" y="4342506"/>
            <a:ext cx="0" cy="1033387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13">
            <a:extLst>
              <a:ext uri="{FF2B5EF4-FFF2-40B4-BE49-F238E27FC236}">
                <a16:creationId xmlns:a16="http://schemas.microsoft.com/office/drawing/2014/main" id="{36B49B4F-63E8-4430-9059-553CBCA3AB43}"/>
              </a:ext>
            </a:extLst>
          </p:cNvPr>
          <p:cNvSpPr/>
          <p:nvPr/>
        </p:nvSpPr>
        <p:spPr>
          <a:xfrm>
            <a:off x="1013431" y="5350759"/>
            <a:ext cx="124240" cy="1242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317858" y="2961831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3A1A4"/>
                </a:solidFill>
                <a:latin typeface="Open Sans" panose="020B0606030504020204"/>
              </a:rPr>
              <a:t>200</a:t>
            </a:r>
            <a:r>
              <a:rPr lang="uk-UA" sz="3600" dirty="0">
                <a:solidFill>
                  <a:srgbClr val="03A1A4"/>
                </a:solidFill>
                <a:latin typeface="Open Sans" panose="020B0606030504020204"/>
              </a:rPr>
              <a:t>2</a:t>
            </a:r>
            <a:endParaRPr lang="en-US" sz="3600" dirty="0">
              <a:solidFill>
                <a:srgbClr val="03A1A4"/>
              </a:solidFill>
              <a:latin typeface="Open Sans" panose="020B060603050402020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623F98E-5FFF-4701-A99F-87B202C66033}"/>
              </a:ext>
            </a:extLst>
          </p:cNvPr>
          <p:cNvSpPr txBox="1"/>
          <p:nvPr/>
        </p:nvSpPr>
        <p:spPr>
          <a:xfrm>
            <a:off x="304546" y="5425185"/>
            <a:ext cx="20104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uk-UA" sz="1400" dirty="0">
                <a:solidFill>
                  <a:srgbClr val="282F39"/>
                </a:solidFill>
                <a:latin typeface="Open Sans" panose="020B0606030504020204" pitchFamily="34" charset="0"/>
              </a:rPr>
              <a:t>Заснування</a:t>
            </a:r>
            <a:r>
              <a:rPr lang="uk-UA" sz="1400" dirty="0">
                <a:solidFill>
                  <a:srgbClr val="282F39"/>
                </a:solidFill>
                <a:latin typeface="Noto Sans" panose="020B0502040504020204" pitchFamily="34"/>
              </a:rPr>
              <a:t> </a:t>
            </a:r>
            <a:r>
              <a:rPr lang="uk-UA" sz="1400" dirty="0">
                <a:solidFill>
                  <a:srgbClr val="282F39"/>
                </a:solidFill>
                <a:latin typeface="Open Sans" panose="020B0606030504020204" pitchFamily="34" charset="0"/>
              </a:rPr>
              <a:t>компанії</a:t>
            </a:r>
            <a:r>
              <a:rPr lang="uk-UA" sz="1400" dirty="0">
                <a:solidFill>
                  <a:srgbClr val="282F39"/>
                </a:solidFill>
                <a:latin typeface="Noto Sans" panose="020B0502040504020204" pitchFamily="34"/>
              </a:rPr>
              <a:t> </a:t>
            </a:r>
            <a:r>
              <a:rPr lang="uk-UA" sz="1400" dirty="0">
                <a:solidFill>
                  <a:srgbClr val="282F39"/>
                </a:solidFill>
                <a:latin typeface="Open Sans" panose="020B0606030504020204" pitchFamily="34" charset="0"/>
              </a:rPr>
              <a:t>АЗБІ. Продаж покрівельних матеріалів. Воріт, дверей. Металевих будівель</a:t>
            </a:r>
            <a:endParaRPr lang="en-GB" sz="1400" dirty="0">
              <a:solidFill>
                <a:srgbClr val="282F39"/>
              </a:solidFill>
              <a:latin typeface="Open Sans" panose="020B0606030504020204" pitchFamily="34" charset="0"/>
            </a:endParaRPr>
          </a:p>
        </p:txBody>
      </p:sp>
      <p:sp>
        <p:nvSpPr>
          <p:cNvPr id="71" name="Arc 17">
            <a:extLst>
              <a:ext uri="{FF2B5EF4-FFF2-40B4-BE49-F238E27FC236}">
                <a16:creationId xmlns:a16="http://schemas.microsoft.com/office/drawing/2014/main" id="{B54B9C7B-4DA7-40E1-B723-68758EB971FE}"/>
              </a:ext>
            </a:extLst>
          </p:cNvPr>
          <p:cNvSpPr/>
          <p:nvPr/>
        </p:nvSpPr>
        <p:spPr>
          <a:xfrm rot="5400000">
            <a:off x="2613148" y="35357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19">
            <a:extLst>
              <a:ext uri="{FF2B5EF4-FFF2-40B4-BE49-F238E27FC236}">
                <a16:creationId xmlns:a16="http://schemas.microsoft.com/office/drawing/2014/main" id="{037A3CB3-AA60-41C6-B92B-B84EC0A87E61}"/>
              </a:ext>
            </a:extLst>
          </p:cNvPr>
          <p:cNvSpPr/>
          <p:nvPr/>
        </p:nvSpPr>
        <p:spPr>
          <a:xfrm>
            <a:off x="2977479" y="3900069"/>
            <a:ext cx="190500" cy="190500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ircle: Hollow 20">
            <a:extLst>
              <a:ext uri="{FF2B5EF4-FFF2-40B4-BE49-F238E27FC236}">
                <a16:creationId xmlns:a16="http://schemas.microsoft.com/office/drawing/2014/main" id="{5AB77009-91CD-4089-A339-205E1FD860BA}"/>
              </a:ext>
            </a:extLst>
          </p:cNvPr>
          <p:cNvSpPr/>
          <p:nvPr/>
        </p:nvSpPr>
        <p:spPr>
          <a:xfrm>
            <a:off x="2858416" y="3781006"/>
            <a:ext cx="428626" cy="428626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Circle: Hollow 21">
            <a:extLst>
              <a:ext uri="{FF2B5EF4-FFF2-40B4-BE49-F238E27FC236}">
                <a16:creationId xmlns:a16="http://schemas.microsoft.com/office/drawing/2014/main" id="{EB4F978A-6973-4038-9D44-C992F6903D28}"/>
              </a:ext>
            </a:extLst>
          </p:cNvPr>
          <p:cNvSpPr/>
          <p:nvPr/>
        </p:nvSpPr>
        <p:spPr>
          <a:xfrm>
            <a:off x="2725544" y="36481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5" name="Straight Connector 22">
            <a:extLst>
              <a:ext uri="{FF2B5EF4-FFF2-40B4-BE49-F238E27FC236}">
                <a16:creationId xmlns:a16="http://schemas.microsoft.com/office/drawing/2014/main" id="{7982AF7D-7FF0-494C-891D-C601C69FAD64}"/>
              </a:ext>
            </a:extLst>
          </p:cNvPr>
          <p:cNvCxnSpPr>
            <a:cxnSpLocks/>
          </p:cNvCxnSpPr>
          <p:nvPr/>
        </p:nvCxnSpPr>
        <p:spPr>
          <a:xfrm flipV="1">
            <a:off x="3072730" y="2961831"/>
            <a:ext cx="0" cy="686305"/>
          </a:xfrm>
          <a:prstGeom prst="line">
            <a:avLst/>
          </a:prstGeom>
          <a:ln w="19050">
            <a:solidFill>
              <a:srgbClr val="EE9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23">
            <a:extLst>
              <a:ext uri="{FF2B5EF4-FFF2-40B4-BE49-F238E27FC236}">
                <a16:creationId xmlns:a16="http://schemas.microsoft.com/office/drawing/2014/main" id="{D26033AC-E99E-4309-BD9B-47A98BA0DEA7}"/>
              </a:ext>
            </a:extLst>
          </p:cNvPr>
          <p:cNvSpPr/>
          <p:nvPr/>
        </p:nvSpPr>
        <p:spPr>
          <a:xfrm flipH="1">
            <a:off x="3072704" y="2568390"/>
            <a:ext cx="45719" cy="350619"/>
          </a:xfrm>
          <a:prstGeom prst="ellipse">
            <a:avLst/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297ECE7-7E0E-48D0-9C27-6FB0E3DB79DD}"/>
              </a:ext>
            </a:extLst>
          </p:cNvPr>
          <p:cNvSpPr txBox="1"/>
          <p:nvPr/>
        </p:nvSpPr>
        <p:spPr>
          <a:xfrm>
            <a:off x="2315036" y="4382612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EE9524"/>
                </a:solidFill>
                <a:latin typeface="Open Sans" panose="020B0606030504020204"/>
              </a:rPr>
              <a:t>2007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DEA27D8-0CF3-496D-AD7D-2076231DE52C}"/>
              </a:ext>
            </a:extLst>
          </p:cNvPr>
          <p:cNvSpPr txBox="1"/>
          <p:nvPr/>
        </p:nvSpPr>
        <p:spPr>
          <a:xfrm>
            <a:off x="1993942" y="1659408"/>
            <a:ext cx="257452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defTabSz="914400">
              <a:defRPr sz="1400">
                <a:solidFill>
                  <a:srgbClr val="282F39"/>
                </a:solidFill>
                <a:latin typeface="Open Sans" panose="020B0606030504020204" pitchFamily="34" charset="0"/>
              </a:defRPr>
            </a:lvl1pPr>
          </a:lstStyle>
          <a:p>
            <a:r>
              <a:rPr lang="uk-UA" dirty="0"/>
              <a:t>Генеральне проектування. Генеральний підряд. Функції замовника. Служба управління проектами. </a:t>
            </a:r>
            <a:endParaRPr lang="en-GB" dirty="0"/>
          </a:p>
        </p:txBody>
      </p:sp>
      <p:sp>
        <p:nvSpPr>
          <p:cNvPr id="79" name="Arc 26">
            <a:extLst>
              <a:ext uri="{FF2B5EF4-FFF2-40B4-BE49-F238E27FC236}">
                <a16:creationId xmlns:a16="http://schemas.microsoft.com/office/drawing/2014/main" id="{A2636062-43D3-463C-B6BD-741D547DE965}"/>
              </a:ext>
            </a:extLst>
          </p:cNvPr>
          <p:cNvSpPr/>
          <p:nvPr/>
        </p:nvSpPr>
        <p:spPr>
          <a:xfrm>
            <a:off x="4866581" y="35357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28">
            <a:extLst>
              <a:ext uri="{FF2B5EF4-FFF2-40B4-BE49-F238E27FC236}">
                <a16:creationId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5230912" y="3900069"/>
            <a:ext cx="190500" cy="19050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ircle: Hollow 29">
            <a:extLst>
              <a:ext uri="{FF2B5EF4-FFF2-40B4-BE49-F238E27FC236}">
                <a16:creationId xmlns:a16="http://schemas.microsoft.com/office/drawing/2014/main" id="{3A6CDF07-EF0B-4379-8FBF-3718BD896047}"/>
              </a:ext>
            </a:extLst>
          </p:cNvPr>
          <p:cNvSpPr/>
          <p:nvPr/>
        </p:nvSpPr>
        <p:spPr>
          <a:xfrm>
            <a:off x="5111849" y="3781006"/>
            <a:ext cx="428626" cy="428626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Circle: Hollow 30">
            <a:extLst>
              <a:ext uri="{FF2B5EF4-FFF2-40B4-BE49-F238E27FC236}">
                <a16:creationId xmlns:a16="http://schemas.microsoft.com/office/drawing/2014/main" id="{FB3E2DCF-4068-4715-BD27-13370B541EAC}"/>
              </a:ext>
            </a:extLst>
          </p:cNvPr>
          <p:cNvSpPr/>
          <p:nvPr/>
        </p:nvSpPr>
        <p:spPr>
          <a:xfrm>
            <a:off x="4978977" y="36481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3" name="Straight Connector 31">
            <a:extLst>
              <a:ext uri="{FF2B5EF4-FFF2-40B4-BE49-F238E27FC236}">
                <a16:creationId xmlns:a16="http://schemas.microsoft.com/office/drawing/2014/main" id="{EA49CDC4-E9AD-4789-BEA6-BFF07A73111B}"/>
              </a:ext>
            </a:extLst>
          </p:cNvPr>
          <p:cNvCxnSpPr>
            <a:cxnSpLocks/>
          </p:cNvCxnSpPr>
          <p:nvPr/>
        </p:nvCxnSpPr>
        <p:spPr>
          <a:xfrm flipV="1">
            <a:off x="5326163" y="4342506"/>
            <a:ext cx="0" cy="1033387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32">
            <a:extLst>
              <a:ext uri="{FF2B5EF4-FFF2-40B4-BE49-F238E27FC236}">
                <a16:creationId xmlns:a16="http://schemas.microsoft.com/office/drawing/2014/main" id="{DD4A8794-EADF-4527-95C6-C9D6781E9C8E}"/>
              </a:ext>
            </a:extLst>
          </p:cNvPr>
          <p:cNvSpPr/>
          <p:nvPr/>
        </p:nvSpPr>
        <p:spPr>
          <a:xfrm>
            <a:off x="5264042" y="5350759"/>
            <a:ext cx="124240" cy="1242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BE7D141-E60D-4B00-AA4B-1F588212DCAD}"/>
              </a:ext>
            </a:extLst>
          </p:cNvPr>
          <p:cNvSpPr txBox="1"/>
          <p:nvPr/>
        </p:nvSpPr>
        <p:spPr>
          <a:xfrm>
            <a:off x="4568469" y="2961831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EF3078"/>
                </a:solidFill>
                <a:latin typeface="Open Sans" panose="020B0606030504020204"/>
              </a:rPr>
              <a:t>2012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A5C5A36-EC92-462F-BB70-6A797D63B1DD}"/>
              </a:ext>
            </a:extLst>
          </p:cNvPr>
          <p:cNvSpPr txBox="1"/>
          <p:nvPr/>
        </p:nvSpPr>
        <p:spPr>
          <a:xfrm>
            <a:off x="4241378" y="5425185"/>
            <a:ext cx="216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uk-UA" sz="1400" dirty="0">
                <a:solidFill>
                  <a:srgbClr val="282F39"/>
                </a:solidFill>
                <a:latin typeface="Open Sans" panose="020B0606030504020204" pitchFamily="34" charset="0"/>
              </a:rPr>
              <a:t>Служба сервісного обслуговування</a:t>
            </a:r>
            <a:r>
              <a:rPr lang="en-US" sz="1400" dirty="0">
                <a:solidFill>
                  <a:srgbClr val="282F39"/>
                </a:solidFill>
                <a:latin typeface="Open Sans" panose="020B0606030504020204" pitchFamily="34" charset="0"/>
              </a:rPr>
              <a:t>. </a:t>
            </a:r>
            <a:r>
              <a:rPr lang="uk-UA" sz="1400" dirty="0">
                <a:solidFill>
                  <a:srgbClr val="282F39"/>
                </a:solidFill>
                <a:latin typeface="Open Sans" panose="020B0606030504020204" pitchFamily="34" charset="0"/>
              </a:rPr>
              <a:t>Технологія монолітного будівель. Технологія плоских покрівель. </a:t>
            </a:r>
            <a:endParaRPr lang="en-GB" sz="1400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7" name="Arc 44">
            <a:extLst>
              <a:ext uri="{FF2B5EF4-FFF2-40B4-BE49-F238E27FC236}">
                <a16:creationId xmlns:a16="http://schemas.microsoft.com/office/drawing/2014/main" id="{E3730103-7F8D-4792-83EE-5FFC4A5D2274}"/>
              </a:ext>
            </a:extLst>
          </p:cNvPr>
          <p:cNvSpPr/>
          <p:nvPr/>
        </p:nvSpPr>
        <p:spPr>
          <a:xfrm rot="5400000">
            <a:off x="7130330" y="35357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45">
            <a:extLst>
              <a:ext uri="{FF2B5EF4-FFF2-40B4-BE49-F238E27FC236}">
                <a16:creationId xmlns:a16="http://schemas.microsoft.com/office/drawing/2014/main" id="{86694F26-80D5-467D-94C4-C9C860517F5F}"/>
              </a:ext>
            </a:extLst>
          </p:cNvPr>
          <p:cNvSpPr/>
          <p:nvPr/>
        </p:nvSpPr>
        <p:spPr>
          <a:xfrm>
            <a:off x="7494661" y="3900069"/>
            <a:ext cx="190500" cy="19050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ircle: Hollow 46">
            <a:extLst>
              <a:ext uri="{FF2B5EF4-FFF2-40B4-BE49-F238E27FC236}">
                <a16:creationId xmlns:a16="http://schemas.microsoft.com/office/drawing/2014/main" id="{B0789B4A-0620-4211-9109-6DBE9A07FE51}"/>
              </a:ext>
            </a:extLst>
          </p:cNvPr>
          <p:cNvSpPr/>
          <p:nvPr/>
        </p:nvSpPr>
        <p:spPr>
          <a:xfrm>
            <a:off x="7375598" y="3781006"/>
            <a:ext cx="428626" cy="428626"/>
          </a:xfrm>
          <a:prstGeom prst="donut">
            <a:avLst>
              <a:gd name="adj" fmla="val 5281"/>
            </a:avLst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Circle: Hollow 47">
            <a:extLst>
              <a:ext uri="{FF2B5EF4-FFF2-40B4-BE49-F238E27FC236}">
                <a16:creationId xmlns:a16="http://schemas.microsoft.com/office/drawing/2014/main" id="{9C63B36C-028C-4461-9179-02E81EA9B830}"/>
              </a:ext>
            </a:extLst>
          </p:cNvPr>
          <p:cNvSpPr/>
          <p:nvPr/>
        </p:nvSpPr>
        <p:spPr>
          <a:xfrm>
            <a:off x="7242726" y="36481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1" name="Straight Connector 48">
            <a:extLst>
              <a:ext uri="{FF2B5EF4-FFF2-40B4-BE49-F238E27FC236}">
                <a16:creationId xmlns:a16="http://schemas.microsoft.com/office/drawing/2014/main" id="{15E6C7CE-0DCB-4A82-B08E-519AC3270B85}"/>
              </a:ext>
            </a:extLst>
          </p:cNvPr>
          <p:cNvCxnSpPr>
            <a:cxnSpLocks/>
          </p:cNvCxnSpPr>
          <p:nvPr/>
        </p:nvCxnSpPr>
        <p:spPr>
          <a:xfrm flipV="1">
            <a:off x="7589912" y="2614748"/>
            <a:ext cx="0" cy="1033387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49">
            <a:extLst>
              <a:ext uri="{FF2B5EF4-FFF2-40B4-BE49-F238E27FC236}">
                <a16:creationId xmlns:a16="http://schemas.microsoft.com/office/drawing/2014/main" id="{4CFE38F3-7830-46D8-95EE-69DB62ED465D}"/>
              </a:ext>
            </a:extLst>
          </p:cNvPr>
          <p:cNvSpPr/>
          <p:nvPr/>
        </p:nvSpPr>
        <p:spPr>
          <a:xfrm>
            <a:off x="7527791" y="2568391"/>
            <a:ext cx="124240" cy="12424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5F62DC2-C651-4B22-B4CB-1846861868F6}"/>
              </a:ext>
            </a:extLst>
          </p:cNvPr>
          <p:cNvSpPr txBox="1"/>
          <p:nvPr/>
        </p:nvSpPr>
        <p:spPr>
          <a:xfrm>
            <a:off x="6832218" y="4382612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1C7CBB"/>
                </a:solidFill>
                <a:latin typeface="Open Sans" panose="020B0606030504020204"/>
              </a:rPr>
              <a:t>2017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4337E62-7F21-4CD3-9B0D-507A64DF7728}"/>
              </a:ext>
            </a:extLst>
          </p:cNvPr>
          <p:cNvSpPr txBox="1"/>
          <p:nvPr/>
        </p:nvSpPr>
        <p:spPr>
          <a:xfrm>
            <a:off x="6526701" y="1659408"/>
            <a:ext cx="21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uk-UA" sz="1400" dirty="0" err="1">
                <a:solidFill>
                  <a:srgbClr val="282F39"/>
                </a:solidFill>
                <a:latin typeface="Open Sans" panose="020B0606030504020204" pitchFamily="34" charset="0"/>
              </a:rPr>
              <a:t>Термосонація</a:t>
            </a:r>
            <a:r>
              <a:rPr lang="uk-UA" sz="1400" dirty="0">
                <a:solidFill>
                  <a:srgbClr val="282F39"/>
                </a:solidFill>
                <a:latin typeface="Open Sans" panose="020B0606030504020204" pitchFamily="34" charset="0"/>
              </a:rPr>
              <a:t> та енергозбереження. Реконструкція історичних будівель. </a:t>
            </a:r>
            <a:endParaRPr lang="en-GB" sz="1400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5" name="Arc 52">
            <a:extLst>
              <a:ext uri="{FF2B5EF4-FFF2-40B4-BE49-F238E27FC236}">
                <a16:creationId xmlns:a16="http://schemas.microsoft.com/office/drawing/2014/main" id="{FC85B459-7BA2-4C61-9178-E1CE5EFAEC56}"/>
              </a:ext>
            </a:extLst>
          </p:cNvPr>
          <p:cNvSpPr/>
          <p:nvPr/>
        </p:nvSpPr>
        <p:spPr>
          <a:xfrm>
            <a:off x="9114257" y="35357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54">
            <a:extLst>
              <a:ext uri="{FF2B5EF4-FFF2-40B4-BE49-F238E27FC236}">
                <a16:creationId xmlns:a16="http://schemas.microsoft.com/office/drawing/2014/main" id="{4A6EEA54-5314-432F-B5DF-B223248AB8AA}"/>
              </a:ext>
            </a:extLst>
          </p:cNvPr>
          <p:cNvSpPr/>
          <p:nvPr/>
        </p:nvSpPr>
        <p:spPr>
          <a:xfrm>
            <a:off x="9478588" y="3900069"/>
            <a:ext cx="190500" cy="1905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ircle: Hollow 55">
            <a:extLst>
              <a:ext uri="{FF2B5EF4-FFF2-40B4-BE49-F238E27FC236}">
                <a16:creationId xmlns:a16="http://schemas.microsoft.com/office/drawing/2014/main" id="{0C983C23-7914-456E-AA37-90FEEBD851C0}"/>
              </a:ext>
            </a:extLst>
          </p:cNvPr>
          <p:cNvSpPr/>
          <p:nvPr/>
        </p:nvSpPr>
        <p:spPr>
          <a:xfrm>
            <a:off x="9359525" y="3781006"/>
            <a:ext cx="428626" cy="428626"/>
          </a:xfrm>
          <a:prstGeom prst="donut">
            <a:avLst>
              <a:gd name="adj" fmla="val 528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8" name="Circle: Hollow 56">
            <a:extLst>
              <a:ext uri="{FF2B5EF4-FFF2-40B4-BE49-F238E27FC236}">
                <a16:creationId xmlns:a16="http://schemas.microsoft.com/office/drawing/2014/main" id="{CD810234-B3DF-4AE8-B7F5-9B91C3FEE8A3}"/>
              </a:ext>
            </a:extLst>
          </p:cNvPr>
          <p:cNvSpPr/>
          <p:nvPr/>
        </p:nvSpPr>
        <p:spPr>
          <a:xfrm>
            <a:off x="9226653" y="36481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9" name="Straight Connector 57">
            <a:extLst>
              <a:ext uri="{FF2B5EF4-FFF2-40B4-BE49-F238E27FC236}">
                <a16:creationId xmlns:a16="http://schemas.microsoft.com/office/drawing/2014/main" id="{A61A79A1-830D-43A5-991E-41089FE309F5}"/>
              </a:ext>
            </a:extLst>
          </p:cNvPr>
          <p:cNvCxnSpPr>
            <a:cxnSpLocks/>
          </p:cNvCxnSpPr>
          <p:nvPr/>
        </p:nvCxnSpPr>
        <p:spPr>
          <a:xfrm flipV="1">
            <a:off x="9573839" y="4342506"/>
            <a:ext cx="0" cy="1033387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58">
            <a:extLst>
              <a:ext uri="{FF2B5EF4-FFF2-40B4-BE49-F238E27FC236}">
                <a16:creationId xmlns:a16="http://schemas.microsoft.com/office/drawing/2014/main" id="{91D217BA-6735-41FC-ADDE-ADA84BF5E891}"/>
              </a:ext>
            </a:extLst>
          </p:cNvPr>
          <p:cNvSpPr/>
          <p:nvPr/>
        </p:nvSpPr>
        <p:spPr>
          <a:xfrm>
            <a:off x="9511718" y="5350759"/>
            <a:ext cx="124240" cy="12424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93BBA26-6FB6-4EDA-AE7C-332D388F6619}"/>
              </a:ext>
            </a:extLst>
          </p:cNvPr>
          <p:cNvSpPr txBox="1"/>
          <p:nvPr/>
        </p:nvSpPr>
        <p:spPr>
          <a:xfrm>
            <a:off x="8816145" y="2961831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Open Sans" panose="020B0606030504020204"/>
              </a:rPr>
              <a:t>2020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710CEB2-4E11-44C6-A201-5DCB3EA9A265}"/>
              </a:ext>
            </a:extLst>
          </p:cNvPr>
          <p:cNvSpPr txBox="1"/>
          <p:nvPr/>
        </p:nvSpPr>
        <p:spPr>
          <a:xfrm>
            <a:off x="8498172" y="5425185"/>
            <a:ext cx="2160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uk-UA" sz="1400" dirty="0">
                <a:solidFill>
                  <a:srgbClr val="282F39"/>
                </a:solidFill>
                <a:latin typeface="Open Sans" panose="020B0606030504020204" pitchFamily="34" charset="0"/>
              </a:rPr>
              <a:t>Інжиніринг та розробка концепцій забудови та розвитку земельної ділянки.</a:t>
            </a:r>
            <a:endParaRPr lang="en-GB" sz="1400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03" name="Straight Connector 63">
            <a:extLst>
              <a:ext uri="{FF2B5EF4-FFF2-40B4-BE49-F238E27FC236}">
                <a16:creationId xmlns:a16="http://schemas.microsoft.com/office/drawing/2014/main" id="{5CE23E97-80CA-4DCE-905B-0371552128FB}"/>
              </a:ext>
            </a:extLst>
          </p:cNvPr>
          <p:cNvCxnSpPr>
            <a:cxnSpLocks/>
          </p:cNvCxnSpPr>
          <p:nvPr/>
        </p:nvCxnSpPr>
        <p:spPr>
          <a:xfrm>
            <a:off x="-13927" y="6542576"/>
            <a:ext cx="2160000" cy="0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65">
            <a:extLst>
              <a:ext uri="{FF2B5EF4-FFF2-40B4-BE49-F238E27FC236}">
                <a16:creationId xmlns:a16="http://schemas.microsoft.com/office/drawing/2014/main" id="{36AF9195-D1C7-4EAB-9766-CBBD5AC04E3E}"/>
              </a:ext>
            </a:extLst>
          </p:cNvPr>
          <p:cNvCxnSpPr>
            <a:cxnSpLocks/>
          </p:cNvCxnSpPr>
          <p:nvPr/>
        </p:nvCxnSpPr>
        <p:spPr>
          <a:xfrm>
            <a:off x="4241378" y="6542576"/>
            <a:ext cx="2160000" cy="0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66">
            <a:extLst>
              <a:ext uri="{FF2B5EF4-FFF2-40B4-BE49-F238E27FC236}">
                <a16:creationId xmlns:a16="http://schemas.microsoft.com/office/drawing/2014/main" id="{E7FD0854-B613-4503-8F9F-7EBA21977DB6}"/>
              </a:ext>
            </a:extLst>
          </p:cNvPr>
          <p:cNvCxnSpPr>
            <a:cxnSpLocks/>
          </p:cNvCxnSpPr>
          <p:nvPr/>
        </p:nvCxnSpPr>
        <p:spPr>
          <a:xfrm>
            <a:off x="8498173" y="6542576"/>
            <a:ext cx="2160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67">
            <a:extLst>
              <a:ext uri="{FF2B5EF4-FFF2-40B4-BE49-F238E27FC236}">
                <a16:creationId xmlns:a16="http://schemas.microsoft.com/office/drawing/2014/main" id="{267D5D77-7183-46A2-913A-91854EB46B5B}"/>
              </a:ext>
            </a:extLst>
          </p:cNvPr>
          <p:cNvCxnSpPr>
            <a:cxnSpLocks/>
          </p:cNvCxnSpPr>
          <p:nvPr/>
        </p:nvCxnSpPr>
        <p:spPr>
          <a:xfrm>
            <a:off x="1993942" y="1670212"/>
            <a:ext cx="2160000" cy="0"/>
          </a:xfrm>
          <a:prstGeom prst="line">
            <a:avLst/>
          </a:prstGeom>
          <a:ln w="19050">
            <a:solidFill>
              <a:srgbClr val="EE9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68">
            <a:extLst>
              <a:ext uri="{FF2B5EF4-FFF2-40B4-BE49-F238E27FC236}">
                <a16:creationId xmlns:a16="http://schemas.microsoft.com/office/drawing/2014/main" id="{3FE4C8AC-856E-47A1-86C3-D3143F6DF56B}"/>
              </a:ext>
            </a:extLst>
          </p:cNvPr>
          <p:cNvCxnSpPr>
            <a:cxnSpLocks/>
          </p:cNvCxnSpPr>
          <p:nvPr/>
        </p:nvCxnSpPr>
        <p:spPr>
          <a:xfrm>
            <a:off x="6526701" y="1670212"/>
            <a:ext cx="2160000" cy="0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15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8500"/>
                            </p:stCondLst>
                            <p:childTnLst>
                              <p:par>
                                <p:cTn id="2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5" grpId="0" animBg="1"/>
      <p:bldP spid="66" grpId="0" animBg="1"/>
      <p:bldP spid="68" grpId="0" animBg="1"/>
      <p:bldP spid="69" grpId="0"/>
      <p:bldP spid="70" grpId="0"/>
      <p:bldP spid="71" grpId="0" animBg="1"/>
      <p:bldP spid="72" grpId="0" animBg="1"/>
      <p:bldP spid="73" grpId="0" animBg="1"/>
      <p:bldP spid="74" grpId="0" animBg="1"/>
      <p:bldP spid="76" grpId="0" animBg="1"/>
      <p:bldP spid="77" grpId="0"/>
      <p:bldP spid="78" grpId="0"/>
      <p:bldP spid="79" grpId="0" animBg="1"/>
      <p:bldP spid="80" grpId="0" animBg="1"/>
      <p:bldP spid="81" grpId="0" animBg="1"/>
      <p:bldP spid="82" grpId="0" animBg="1"/>
      <p:bldP spid="84" grpId="0" animBg="1"/>
      <p:bldP spid="85" grpId="0"/>
      <p:bldP spid="86" grpId="0"/>
      <p:bldP spid="87" grpId="0" animBg="1"/>
      <p:bldP spid="88" grpId="0" animBg="1"/>
      <p:bldP spid="89" grpId="0" animBg="1"/>
      <p:bldP spid="90" grpId="0" animBg="1"/>
      <p:bldP spid="92" grpId="0" animBg="1"/>
      <p:bldP spid="93" grpId="0"/>
      <p:bldP spid="94" grpId="0"/>
      <p:bldP spid="95" grpId="0" animBg="1"/>
      <p:bldP spid="96" grpId="0" animBg="1"/>
      <p:bldP spid="97" grpId="0" animBg="1"/>
      <p:bldP spid="98" grpId="0" animBg="1"/>
      <p:bldP spid="100" grpId="0" animBg="1"/>
      <p:bldP spid="101" grpId="0"/>
      <p:bldP spid="1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t="29296" r="65191" b="33361"/>
          <a:stretch/>
        </p:blipFill>
        <p:spPr>
          <a:xfrm>
            <a:off x="477281" y="351950"/>
            <a:ext cx="708692" cy="9360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20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000" y="1836000"/>
            <a:ext cx="7472166" cy="4860000"/>
          </a:xfrm>
          <a:prstGeom prst="rect">
            <a:avLst/>
          </a:prstGeom>
          <a:blipFill dpi="0" rotWithShape="1">
            <a:blip r:embed="rId5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8" cy="3132000"/>
            <a:chOff x="5835946" y="2975172"/>
            <a:chExt cx="4566298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533017" cy="93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 Наша ряба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199999" y="3985231"/>
              <a:ext cx="1901696" cy="1084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Виробничо-</a:t>
              </a:r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складский</a:t>
              </a:r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комплекс 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Вінниця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1452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Проектування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Будівельно-монтажні роботи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Сервісне обслуговування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1 283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82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7260001" cy="4860000"/>
          </a:xfrm>
          <a:prstGeom prst="rect">
            <a:avLst/>
          </a:prstGeom>
          <a:blipFill dpi="0" rotWithShape="1">
            <a:blip r:embed="rId4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8" cy="3132000"/>
            <a:chOff x="5835946" y="2975172"/>
            <a:chExt cx="4566298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533017" cy="1017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409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  <a:r>
                <a:rPr lang="uk-UA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Екстрим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199999" y="3985231"/>
              <a:ext cx="1901696" cy="1329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Виробничо-</a:t>
              </a:r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складский</a:t>
              </a:r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комплекс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Schneider Electric</a:t>
              </a:r>
              <a:endPara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endParaRP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Бориспіль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125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Проектування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Генеральний підряд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Сервісне обслуговування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8 456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3" y="388615"/>
            <a:ext cx="1552239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4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3" y="1836000"/>
            <a:ext cx="6803087" cy="4860000"/>
          </a:xfrm>
          <a:prstGeom prst="rect">
            <a:avLst/>
          </a:prstGeom>
          <a:blipFill dpi="0" rotWithShape="1">
            <a:blip r:embed="rId4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876257" y="4087203"/>
            <a:ext cx="3529942" cy="3292797"/>
            <a:chOff x="5741214" y="2762852"/>
            <a:chExt cx="4661030" cy="43478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741214" y="2762852"/>
              <a:ext cx="4533016" cy="1017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409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uk-UA" sz="3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Автомагістраль</a:t>
              </a:r>
              <a:endParaRPr lang="en-IN" sz="3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199999" y="3985231"/>
              <a:ext cx="1901696" cy="1329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Станція обслуговування дорожньої техніки</a:t>
              </a:r>
              <a:endParaRPr lang="en-US" u="sng" dirty="0">
                <a:hlinkClick r:id="rId5"/>
              </a:endParaRP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Синяк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1452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Проектування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Будівельно-монтажні роботи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Сервісне обслуговування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7" y="4300515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1 320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5" r="23108" b="26590"/>
          <a:stretch/>
        </p:blipFill>
        <p:spPr>
          <a:xfrm>
            <a:off x="139851" y="351950"/>
            <a:ext cx="109038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20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8" cy="3132000"/>
            <a:chOff x="5835946" y="2975172"/>
            <a:chExt cx="4566298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533017" cy="1017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409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  <a:r>
                <a:rPr lang="uk-UA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ККПК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200000" y="3985231"/>
              <a:ext cx="2171771" cy="182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Виробничо-</a:t>
              </a:r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складский</a:t>
              </a:r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комплекс з виготовлення </a:t>
              </a:r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санпаперу</a:t>
              </a:r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ККПК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Обухів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125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Проектування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Генеральний підряд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Сервісне обслуговування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7 234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14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2" y="351950"/>
            <a:ext cx="2013796" cy="612000"/>
          </a:xfrm>
          <a:prstGeom prst="rect">
            <a:avLst/>
          </a:prstGeom>
        </p:spPr>
      </p:pic>
      <p:pic>
        <p:nvPicPr>
          <p:cNvPr id="20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36000"/>
            <a:ext cx="6479093" cy="4860000"/>
          </a:xfrm>
          <a:prstGeom prst="rect">
            <a:avLst/>
          </a:prstGeom>
          <a:blipFill dpi="0" rotWithShape="1">
            <a:blip r:embed="rId5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509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8640000" cy="4860000"/>
          </a:xfrm>
          <a:prstGeom prst="rect">
            <a:avLst/>
          </a:prstGeom>
          <a:blipFill dpi="0" rotWithShape="1">
            <a:blip r:embed="rId4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686663" cy="3132000"/>
            <a:chOff x="5835946" y="2975172"/>
            <a:chExt cx="4867969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867969" cy="894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8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uk-UA" sz="3800" spc="33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Дінтер</a:t>
              </a:r>
              <a:r>
                <a:rPr lang="uk-UA" sz="38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Скала</a:t>
              </a:r>
              <a:endParaRPr lang="en-IN" sz="38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200000" y="3985231"/>
              <a:ext cx="2270952" cy="1544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Сладський</a:t>
              </a:r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комплекс для зберігання та переробки ягоди</a:t>
              </a:r>
              <a:endPara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endParaRP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Скала-Подільська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87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Проектування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Генеральний підряд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2 894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50"/>
            <a:ext cx="135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38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1" y="347719"/>
            <a:ext cx="864000" cy="8640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20" name="Shape 444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324000" y="1836000"/>
            <a:ext cx="7199876" cy="4860000"/>
          </a:xfrm>
          <a:prstGeom prst="rect">
            <a:avLst/>
          </a:prstGeom>
          <a:blipFill dpi="0" rotWithShape="1">
            <a:blip r:embed="rId5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8" cy="3132000"/>
            <a:chOff x="5835946" y="2975172"/>
            <a:chExt cx="4566298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533017" cy="93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 </a:t>
              </a:r>
              <a:r>
                <a:rPr lang="uk-UA" sz="4000" spc="33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Бреч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200000" y="3985231"/>
              <a:ext cx="1901696" cy="1259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Ресторанний комплекс </a:t>
              </a:r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Бреч</a:t>
              </a:r>
              <a:endPara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endParaRP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с. </a:t>
              </a:r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Бреч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87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Проектування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Генеральний підряд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329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98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19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36000"/>
            <a:ext cx="7282357" cy="4860000"/>
          </a:xfrm>
          <a:prstGeom prst="rect">
            <a:avLst/>
          </a:prstGeom>
          <a:blipFill dpi="0" rotWithShape="1">
            <a:blip r:embed="rId4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8" cy="3132000"/>
            <a:chOff x="5835946" y="2975172"/>
            <a:chExt cx="4566298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533017" cy="93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uk-UA" sz="4000" spc="33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Феррекспо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200000" y="3985231"/>
              <a:ext cx="1901696" cy="182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Станція обслуговування великогабаритної техніки 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</a:t>
              </a:r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Горишні</a:t>
              </a:r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Плавні 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87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Проектування</a:t>
              </a:r>
            </a:p>
            <a:p>
              <a:pPr algn="just"/>
              <a:endParaRPr lang="uk-UA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6 920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3" y="-422050"/>
            <a:ext cx="1954909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8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7280900" cy="4860000"/>
          </a:xfrm>
          <a:prstGeom prst="rect">
            <a:avLst/>
          </a:prstGeom>
          <a:blipFill dpi="0" rotWithShape="1">
            <a:blip r:embed="rId4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686663" cy="3132000"/>
            <a:chOff x="5835946" y="2975172"/>
            <a:chExt cx="4867969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867969" cy="93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 КМ </a:t>
              </a:r>
              <a:r>
                <a:rPr lang="uk-UA" sz="4000" spc="33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логістик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200000" y="3985231"/>
              <a:ext cx="1901696" cy="1544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Виробничо-складський комплекс 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Полтава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125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Проектування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Генеральний підряд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Сервісне обслуговування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4 289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6" y="450005"/>
            <a:ext cx="126686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29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7260001" cy="4860000"/>
          </a:xfrm>
          <a:prstGeom prst="rect">
            <a:avLst/>
          </a:prstGeom>
          <a:blipFill dpi="0" rotWithShape="1">
            <a:blip r:embed="rId4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7999" y="4248000"/>
            <a:ext cx="3743813" cy="3132000"/>
            <a:chOff x="5835945" y="2975172"/>
            <a:chExt cx="4943432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5" y="3036482"/>
              <a:ext cx="4943432" cy="56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2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Слов'янські шпалери</a:t>
              </a:r>
              <a:endParaRPr lang="en-IN" sz="22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199999" y="3985231"/>
              <a:ext cx="1901696" cy="1329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Складський комплекс для зберігання шпалер 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</a:t>
              </a:r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Корюківка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1452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Генеральне проектування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Генеральний підряд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Сервісне обслуговування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6 894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8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2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7260001" cy="4860000"/>
          </a:xfrm>
          <a:prstGeom prst="rect">
            <a:avLst/>
          </a:prstGeom>
          <a:blipFill dpi="0" rotWithShape="1">
            <a:blip r:embed="rId4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8" cy="3132000"/>
            <a:chOff x="6413465" y="3756521"/>
            <a:chExt cx="4016433" cy="363757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6413468" y="3756521"/>
              <a:ext cx="4016430" cy="3637579"/>
            </a:xfrm>
            <a:prstGeom prst="rect">
              <a:avLst/>
            </a:prstGeom>
            <a:gradFill flip="none" rotWithShape="1">
              <a:gsLst>
                <a:gs pos="500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6413465" y="3810448"/>
              <a:ext cx="3987159" cy="822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NEFCO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733679" y="4644951"/>
              <a:ext cx="16726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Термосонація</a:t>
              </a:r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дитячих садочків 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Київ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451071" y="5958213"/>
              <a:ext cx="1672697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Генеральний підряд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Сервісне обслуговування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733678" y="5993472"/>
              <a:ext cx="1590042" cy="1053624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495765" y="4843199"/>
              <a:ext cx="1590042" cy="1053624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495763" y="4922269"/>
              <a:ext cx="1590045" cy="96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2 530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733675" y="6106011"/>
              <a:ext cx="15900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8" y="45950"/>
            <a:ext cx="192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18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grpSp>
        <p:nvGrpSpPr>
          <p:cNvPr id="19" name="Group 109"/>
          <p:cNvGrpSpPr/>
          <p:nvPr/>
        </p:nvGrpSpPr>
        <p:grpSpPr>
          <a:xfrm>
            <a:off x="231632" y="1325413"/>
            <a:ext cx="10194893" cy="5376300"/>
            <a:chOff x="1478383" y="794467"/>
            <a:chExt cx="10194893" cy="5376300"/>
          </a:xfrm>
        </p:grpSpPr>
        <p:sp>
          <p:nvSpPr>
            <p:cNvPr id="20" name="Oval 55"/>
            <p:cNvSpPr/>
            <p:nvPr/>
          </p:nvSpPr>
          <p:spPr>
            <a:xfrm>
              <a:off x="1478383" y="1277371"/>
              <a:ext cx="4446163" cy="4446163"/>
            </a:xfrm>
            <a:prstGeom prst="ellipse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rgbClr val="DDE1E2"/>
              </a:bgClr>
            </a:pattFill>
            <a:ln>
              <a:noFill/>
            </a:ln>
            <a:effectLst>
              <a:innerShdw blurRad="952500">
                <a:schemeClr val="tx1">
                  <a:lumMod val="50000"/>
                  <a:lumOff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Oval 53"/>
            <p:cNvSpPr/>
            <p:nvPr/>
          </p:nvSpPr>
          <p:spPr>
            <a:xfrm>
              <a:off x="1850758" y="1649746"/>
              <a:ext cx="3701413" cy="3701413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508000" dist="76200" dir="2700000" sx="102000" sy="102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Rectangle: Rounded Corners 19"/>
            <p:cNvSpPr/>
            <p:nvPr/>
          </p:nvSpPr>
          <p:spPr>
            <a:xfrm>
              <a:off x="7062594" y="1036078"/>
              <a:ext cx="3691885" cy="80354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CB117"/>
                </a:gs>
                <a:gs pos="100000">
                  <a:srgbClr val="FFDB3F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: Rounded Corners 20"/>
            <p:cNvSpPr/>
            <p:nvPr/>
          </p:nvSpPr>
          <p:spPr>
            <a:xfrm>
              <a:off x="7601616" y="2058461"/>
              <a:ext cx="3691885" cy="80354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Rectangle: Rounded Corners 21"/>
            <p:cNvSpPr/>
            <p:nvPr/>
          </p:nvSpPr>
          <p:spPr>
            <a:xfrm>
              <a:off x="7981391" y="3080845"/>
              <a:ext cx="3691885" cy="80354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A6228F"/>
                </a:gs>
                <a:gs pos="100000">
                  <a:srgbClr val="D3509D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: Rounded Corners 22"/>
            <p:cNvSpPr/>
            <p:nvPr/>
          </p:nvSpPr>
          <p:spPr>
            <a:xfrm>
              <a:off x="7601615" y="4103228"/>
              <a:ext cx="3691885" cy="80354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73E8F"/>
                </a:gs>
                <a:gs pos="100000">
                  <a:srgbClr val="6957A1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Rectangle: Rounded Corners 23"/>
            <p:cNvSpPr/>
            <p:nvPr/>
          </p:nvSpPr>
          <p:spPr>
            <a:xfrm>
              <a:off x="7062594" y="5125612"/>
              <a:ext cx="3691885" cy="80354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AAA9"/>
                </a:gs>
                <a:gs pos="100000">
                  <a:srgbClr val="00AED0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Freeform: Shape 32"/>
            <p:cNvSpPr/>
            <p:nvPr/>
          </p:nvSpPr>
          <p:spPr>
            <a:xfrm>
              <a:off x="3885125" y="794467"/>
              <a:ext cx="2688152" cy="5376300"/>
            </a:xfrm>
            <a:custGeom>
              <a:avLst/>
              <a:gdLst>
                <a:gd name="connsiteX0" fmla="*/ 0 w 2688152"/>
                <a:gd name="connsiteY0" fmla="*/ 0 h 5376300"/>
                <a:gd name="connsiteX1" fmla="*/ 2 w 2688152"/>
                <a:gd name="connsiteY1" fmla="*/ 0 h 5376300"/>
                <a:gd name="connsiteX2" fmla="*/ 2688152 w 2688152"/>
                <a:gd name="connsiteY2" fmla="*/ 2688150 h 5376300"/>
                <a:gd name="connsiteX3" fmla="*/ 2 w 2688152"/>
                <a:gd name="connsiteY3" fmla="*/ 5376300 h 5376300"/>
                <a:gd name="connsiteX4" fmla="*/ 0 w 2688152"/>
                <a:gd name="connsiteY4" fmla="*/ 5376300 h 5376300"/>
                <a:gd name="connsiteX5" fmla="*/ 0 w 2688152"/>
                <a:gd name="connsiteY5" fmla="*/ 5268071 h 5376300"/>
                <a:gd name="connsiteX6" fmla="*/ 186213 w 2688152"/>
                <a:gd name="connsiteY6" fmla="*/ 5258902 h 5376300"/>
                <a:gd name="connsiteX7" fmla="*/ 2565270 w 2688152"/>
                <a:gd name="connsiteY7" fmla="*/ 2688151 h 5376300"/>
                <a:gd name="connsiteX8" fmla="*/ 186213 w 2688152"/>
                <a:gd name="connsiteY8" fmla="*/ 117401 h 5376300"/>
                <a:gd name="connsiteX9" fmla="*/ 0 w 2688152"/>
                <a:gd name="connsiteY9" fmla="*/ 108231 h 53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8152" h="5376300">
                  <a:moveTo>
                    <a:pt x="0" y="0"/>
                  </a:moveTo>
                  <a:lnTo>
                    <a:pt x="2" y="0"/>
                  </a:lnTo>
                  <a:cubicBezTo>
                    <a:pt x="1484626" y="0"/>
                    <a:pt x="2688152" y="1203526"/>
                    <a:pt x="2688152" y="2688150"/>
                  </a:cubicBezTo>
                  <a:cubicBezTo>
                    <a:pt x="2688152" y="4172775"/>
                    <a:pt x="1484626" y="5376300"/>
                    <a:pt x="2" y="5376300"/>
                  </a:cubicBezTo>
                  <a:lnTo>
                    <a:pt x="0" y="5376300"/>
                  </a:lnTo>
                  <a:lnTo>
                    <a:pt x="0" y="5268071"/>
                  </a:lnTo>
                  <a:lnTo>
                    <a:pt x="186213" y="5258902"/>
                  </a:lnTo>
                  <a:cubicBezTo>
                    <a:pt x="1522494" y="5126571"/>
                    <a:pt x="2565270" y="4026109"/>
                    <a:pt x="2565270" y="2688151"/>
                  </a:cubicBezTo>
                  <a:cubicBezTo>
                    <a:pt x="2565270" y="1350193"/>
                    <a:pt x="1522494" y="249732"/>
                    <a:pt x="186213" y="117401"/>
                  </a:cubicBezTo>
                  <a:lnTo>
                    <a:pt x="0" y="108231"/>
                  </a:lnTo>
                  <a:close/>
                </a:path>
              </a:pathLst>
            </a:custGeom>
            <a:gradFill flip="none" rotWithShape="1">
              <a:gsLst>
                <a:gs pos="75000">
                  <a:srgbClr val="60509C"/>
                </a:gs>
                <a:gs pos="50000">
                  <a:srgbClr val="C74399"/>
                </a:gs>
                <a:gs pos="25000">
                  <a:srgbClr val="F4941D"/>
                </a:gs>
                <a:gs pos="0">
                  <a:srgbClr val="FFD63A"/>
                </a:gs>
                <a:gs pos="100000">
                  <a:srgbClr val="00ACBE"/>
                </a:gs>
              </a:gsLst>
              <a:lin ang="5400000" scaled="1"/>
              <a:tileRect/>
            </a:gradFill>
            <a:ln w="82550">
              <a:solidFill>
                <a:schemeClr val="bg1">
                  <a:lumMod val="95000"/>
                </a:schemeClr>
              </a:solidFill>
            </a:ln>
            <a:effectLst>
              <a:glow rad="76200">
                <a:schemeClr val="accent5">
                  <a:satMod val="175000"/>
                  <a:alpha val="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0" name="Oval 33"/>
            <p:cNvSpPr/>
            <p:nvPr/>
          </p:nvSpPr>
          <p:spPr>
            <a:xfrm>
              <a:off x="5310723" y="1261625"/>
              <a:ext cx="352449" cy="352449"/>
            </a:xfrm>
            <a:prstGeom prst="ellipse">
              <a:avLst/>
            </a:prstGeom>
            <a:solidFill>
              <a:srgbClr val="FFD539"/>
            </a:solidFill>
            <a:ln>
              <a:noFill/>
            </a:ln>
            <a:effectLst>
              <a:outerShdw blurRad="2540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Oval 34"/>
            <p:cNvSpPr/>
            <p:nvPr/>
          </p:nvSpPr>
          <p:spPr>
            <a:xfrm>
              <a:off x="6122131" y="2284009"/>
              <a:ext cx="352449" cy="352449"/>
            </a:xfrm>
            <a:prstGeom prst="ellipse">
              <a:avLst/>
            </a:prstGeom>
            <a:solidFill>
              <a:srgbClr val="F9951F"/>
            </a:solidFill>
            <a:ln>
              <a:noFill/>
            </a:ln>
            <a:effectLst>
              <a:outerShdw blurRad="2540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Oval 35"/>
            <p:cNvSpPr/>
            <p:nvPr/>
          </p:nvSpPr>
          <p:spPr>
            <a:xfrm>
              <a:off x="6317588" y="3306392"/>
              <a:ext cx="352449" cy="352449"/>
            </a:xfrm>
            <a:prstGeom prst="ellipse">
              <a:avLst/>
            </a:prstGeom>
            <a:solidFill>
              <a:srgbClr val="CC499B"/>
            </a:solidFill>
            <a:ln>
              <a:noFill/>
            </a:ln>
            <a:effectLst>
              <a:outerShdw blurRad="2540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Oval 36"/>
            <p:cNvSpPr/>
            <p:nvPr/>
          </p:nvSpPr>
          <p:spPr>
            <a:xfrm>
              <a:off x="6138006" y="4328776"/>
              <a:ext cx="352449" cy="352449"/>
            </a:xfrm>
            <a:prstGeom prst="ellipse">
              <a:avLst/>
            </a:prstGeom>
            <a:solidFill>
              <a:srgbClr val="64539E"/>
            </a:solidFill>
            <a:ln>
              <a:noFill/>
            </a:ln>
            <a:effectLst>
              <a:outerShdw blurRad="2540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4" name="Oval 37"/>
            <p:cNvSpPr/>
            <p:nvPr/>
          </p:nvSpPr>
          <p:spPr>
            <a:xfrm>
              <a:off x="5310723" y="5351159"/>
              <a:ext cx="352449" cy="352449"/>
            </a:xfrm>
            <a:prstGeom prst="ellipse">
              <a:avLst/>
            </a:prstGeom>
            <a:solidFill>
              <a:srgbClr val="00AECD"/>
            </a:solidFill>
            <a:ln>
              <a:noFill/>
            </a:ln>
            <a:effectLst>
              <a:outerShdw blurRad="2540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35" name="Straight Connector 40"/>
            <p:cNvCxnSpPr>
              <a:stCxn id="30" idx="6"/>
              <a:endCxn id="22" idx="1"/>
            </p:cNvCxnSpPr>
            <p:nvPr/>
          </p:nvCxnSpPr>
          <p:spPr>
            <a:xfrm>
              <a:off x="5663172" y="1437850"/>
              <a:ext cx="1399422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41"/>
            <p:cNvCxnSpPr>
              <a:cxnSpLocks/>
              <a:stCxn id="31" idx="6"/>
              <a:endCxn id="23" idx="1"/>
            </p:cNvCxnSpPr>
            <p:nvPr/>
          </p:nvCxnSpPr>
          <p:spPr>
            <a:xfrm>
              <a:off x="6474580" y="2460234"/>
              <a:ext cx="112703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44"/>
            <p:cNvCxnSpPr>
              <a:cxnSpLocks/>
              <a:stCxn id="32" idx="6"/>
              <a:endCxn id="24" idx="1"/>
            </p:cNvCxnSpPr>
            <p:nvPr/>
          </p:nvCxnSpPr>
          <p:spPr>
            <a:xfrm>
              <a:off x="6670037" y="3482617"/>
              <a:ext cx="1311354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7"/>
            <p:cNvCxnSpPr>
              <a:cxnSpLocks/>
              <a:stCxn id="33" idx="6"/>
              <a:endCxn id="25" idx="1"/>
            </p:cNvCxnSpPr>
            <p:nvPr/>
          </p:nvCxnSpPr>
          <p:spPr>
            <a:xfrm>
              <a:off x="6490455" y="4505001"/>
              <a:ext cx="111116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50"/>
            <p:cNvCxnSpPr>
              <a:cxnSpLocks/>
              <a:stCxn id="34" idx="6"/>
              <a:endCxn id="26" idx="1"/>
            </p:cNvCxnSpPr>
            <p:nvPr/>
          </p:nvCxnSpPr>
          <p:spPr>
            <a:xfrm>
              <a:off x="5663172" y="5527384"/>
              <a:ext cx="1399422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58"/>
            <p:cNvSpPr/>
            <p:nvPr/>
          </p:nvSpPr>
          <p:spPr>
            <a:xfrm>
              <a:off x="7137466" y="1115905"/>
              <a:ext cx="643888" cy="643888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1" name="Oval 59"/>
            <p:cNvSpPr/>
            <p:nvPr/>
          </p:nvSpPr>
          <p:spPr>
            <a:xfrm>
              <a:off x="7676634" y="2138287"/>
              <a:ext cx="643888" cy="643888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Oval 60"/>
            <p:cNvSpPr/>
            <p:nvPr/>
          </p:nvSpPr>
          <p:spPr>
            <a:xfrm>
              <a:off x="8050386" y="3161920"/>
              <a:ext cx="643888" cy="643888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Oval 61"/>
            <p:cNvSpPr/>
            <p:nvPr/>
          </p:nvSpPr>
          <p:spPr>
            <a:xfrm>
              <a:off x="7676634" y="4183056"/>
              <a:ext cx="643888" cy="643888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Oval 62"/>
            <p:cNvSpPr/>
            <p:nvPr/>
          </p:nvSpPr>
          <p:spPr>
            <a:xfrm>
              <a:off x="7137466" y="5205439"/>
              <a:ext cx="643888" cy="643888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Oval 63"/>
            <p:cNvSpPr/>
            <p:nvPr/>
          </p:nvSpPr>
          <p:spPr>
            <a:xfrm>
              <a:off x="1964415" y="1740532"/>
              <a:ext cx="3474097" cy="3474097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Oval 64"/>
            <p:cNvSpPr/>
            <p:nvPr/>
          </p:nvSpPr>
          <p:spPr>
            <a:xfrm>
              <a:off x="2018723" y="1793986"/>
              <a:ext cx="3367188" cy="3367188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7" name="Oval 65"/>
            <p:cNvSpPr/>
            <p:nvPr/>
          </p:nvSpPr>
          <p:spPr>
            <a:xfrm>
              <a:off x="3642887" y="1712814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8" name="Oval 66"/>
            <p:cNvSpPr/>
            <p:nvPr/>
          </p:nvSpPr>
          <p:spPr>
            <a:xfrm>
              <a:off x="3642887" y="5128127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9" name="Oval 67"/>
            <p:cNvSpPr/>
            <p:nvPr/>
          </p:nvSpPr>
          <p:spPr>
            <a:xfrm>
              <a:off x="5364358" y="3421529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" name="Oval 68"/>
            <p:cNvSpPr/>
            <p:nvPr/>
          </p:nvSpPr>
          <p:spPr>
            <a:xfrm>
              <a:off x="1949728" y="3421529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6" name="Graphic 80" descr="Single gear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65919" y="4359281"/>
              <a:ext cx="360000" cy="360000"/>
            </a:xfrm>
            <a:prstGeom prst="rect">
              <a:avLst/>
            </a:prstGeom>
          </p:spPr>
        </p:pic>
        <p:pic>
          <p:nvPicPr>
            <p:cNvPr id="57" name="Graphic 82" descr="Stopwatch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07528" y="3954903"/>
              <a:ext cx="360000" cy="360000"/>
            </a:xfrm>
            <a:prstGeom prst="rect">
              <a:avLst/>
            </a:prstGeom>
          </p:spPr>
        </p:pic>
        <p:pic>
          <p:nvPicPr>
            <p:cNvPr id="58" name="Graphic 84" descr="Lightbulb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20599" y="4701357"/>
              <a:ext cx="360000" cy="360000"/>
            </a:xfrm>
            <a:prstGeom prst="rect">
              <a:avLst/>
            </a:prstGeom>
          </p:spPr>
        </p:pic>
        <p:pic>
          <p:nvPicPr>
            <p:cNvPr id="59" name="Graphic 86" descr="Head with Gears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010956" y="4633974"/>
              <a:ext cx="360000" cy="360000"/>
            </a:xfrm>
            <a:prstGeom prst="rect">
              <a:avLst/>
            </a:prstGeom>
          </p:spPr>
        </p:pic>
        <p:sp>
          <p:nvSpPr>
            <p:cNvPr id="60" name="Oval 87"/>
            <p:cNvSpPr/>
            <p:nvPr/>
          </p:nvSpPr>
          <p:spPr>
            <a:xfrm>
              <a:off x="4041120" y="4826944"/>
              <a:ext cx="112102" cy="11210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1" name="Oval 88"/>
            <p:cNvSpPr/>
            <p:nvPr/>
          </p:nvSpPr>
          <p:spPr>
            <a:xfrm>
              <a:off x="4333200" y="4709737"/>
              <a:ext cx="112102" cy="11210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2" name="Oval 89"/>
            <p:cNvSpPr/>
            <p:nvPr/>
          </p:nvSpPr>
          <p:spPr>
            <a:xfrm>
              <a:off x="4591554" y="4545692"/>
              <a:ext cx="112102" cy="11210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799272" y="1216486"/>
              <a:ext cx="2610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dirty="0">
                  <a:solidFill>
                    <a:schemeClr val="bg1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Розробка концепції</a:t>
              </a:r>
              <a:endParaRPr lang="en-IN" sz="2000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412288" y="2091643"/>
              <a:ext cx="26103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dirty="0">
                  <a:solidFill>
                    <a:schemeClr val="bg1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Генеральне проектування</a:t>
              </a:r>
              <a:endParaRPr lang="en-IN" sz="2000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818218" y="3261392"/>
              <a:ext cx="2610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dirty="0">
                  <a:solidFill>
                    <a:schemeClr val="bg1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Генеральний підряд</a:t>
              </a:r>
              <a:endParaRPr lang="en-IN" sz="2000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395541" y="4308628"/>
              <a:ext cx="2610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dirty="0">
                  <a:solidFill>
                    <a:schemeClr val="bg1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Функції замовника</a:t>
              </a:r>
              <a:endParaRPr lang="en-IN" sz="2000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890319" y="5180121"/>
              <a:ext cx="2610317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dirty="0">
                  <a:solidFill>
                    <a:schemeClr val="bg1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Сервісне обслуговування</a:t>
              </a:r>
              <a:endParaRPr lang="en-IN" sz="2000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  <a:p>
              <a:r>
                <a:rPr lang="en-IN" sz="1100" dirty="0">
                  <a:solidFill>
                    <a:schemeClr val="bg1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.</a:t>
              </a:r>
            </a:p>
          </p:txBody>
        </p:sp>
      </p:grpSp>
      <p:pic>
        <p:nvPicPr>
          <p:cNvPr id="51" name="Picture 2" descr="C:\Users\a.vihristyuk\Desktop\Презентация BEG\AzbiGroupLogo_transper.png"/>
          <p:cNvPicPr>
            <a:picLocks noChangeAspect="1" noChangeArrowheads="1"/>
          </p:cNvPicPr>
          <p:nvPr/>
        </p:nvPicPr>
        <p:blipFill rotWithShape="1">
          <a:blip r:embed="rId11" cstate="email"/>
          <a:srcRect l="12897" r="10822" b="33055"/>
          <a:stretch/>
        </p:blipFill>
        <p:spPr bwMode="auto">
          <a:xfrm>
            <a:off x="1055573" y="2728163"/>
            <a:ext cx="2728686" cy="2410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4507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19" name="Picture 2" descr="C:\Users\a.gorbunov\Desktop\Карта азби 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/>
          <a:stretch/>
        </p:blipFill>
        <p:spPr bwMode="auto">
          <a:xfrm>
            <a:off x="5005136" y="958313"/>
            <a:ext cx="555521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2982" y="1112618"/>
            <a:ext cx="396958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АЗБІ, </a:t>
            </a:r>
            <a:r>
              <a:rPr lang="ru-RU" altLang="ru-RU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інженерно-будівельна</a:t>
            </a:r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компанія</a:t>
            </a:r>
            <a:endParaRPr lang="ru-RU" alt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ct val="50000"/>
              </a:spcBef>
            </a:pPr>
            <a:endParaRPr lang="ru-RU" alt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ct val="50000"/>
              </a:spcBef>
            </a:pPr>
            <a:r>
              <a:rPr lang="uk-UA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 panose="020B0604030504040204" pitchFamily="34" charset="0"/>
              </a:rPr>
              <a:t>Генеральний директор</a:t>
            </a:r>
          </a:p>
          <a:p>
            <a:pPr>
              <a:spcBef>
                <a:spcPct val="50000"/>
              </a:spcBef>
            </a:pPr>
            <a:r>
              <a:rPr lang="uk-UA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 panose="020B0604030504040204" pitchFamily="34" charset="0"/>
              </a:rPr>
              <a:t>Володимир </a:t>
            </a:r>
            <a:r>
              <a:rPr lang="uk-UA" altLang="ru-RU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 panose="020B0604030504040204" pitchFamily="34" charset="0"/>
              </a:rPr>
              <a:t>Вихристюк</a:t>
            </a:r>
            <a:endParaRPr lang="uk-UA" alt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uk-UA" altLang="ru-RU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 panose="020B0604030504040204" pitchFamily="34" charset="0"/>
              </a:rPr>
              <a:t>моб</a:t>
            </a:r>
            <a:r>
              <a:rPr lang="uk-UA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 panose="020B0604030504040204" pitchFamily="34" charset="0"/>
              </a:rPr>
              <a:t>.  +38 050 543-37-02</a:t>
            </a:r>
            <a:endParaRPr lang="en-US" alt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тел. / факс: +38 044 498 88 91</a:t>
            </a:r>
          </a:p>
        </p:txBody>
      </p:sp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306723" y="5522783"/>
            <a:ext cx="6408737" cy="158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093" tIns="51546" rIns="103093" bIns="51546">
            <a:spAutoFit/>
          </a:bodyPr>
          <a:lstStyle>
            <a:lvl1pPr defTabSz="1030288">
              <a:defRPr sz="1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30288">
              <a:defRPr sz="1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30288">
              <a:defRPr sz="1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30288">
              <a:defRPr sz="1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30288">
              <a:defRPr sz="1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600" dirty="0">
              <a:solidFill>
                <a:schemeClr val="bg2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ru-RU" altLang="ru-RU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 будь-</a:t>
            </a:r>
            <a:r>
              <a:rPr lang="ru-RU" altLang="ru-RU" sz="20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яких</a:t>
            </a:r>
            <a:r>
              <a:rPr lang="ru-RU" altLang="ru-RU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sz="20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питань</a:t>
            </a:r>
            <a:r>
              <a:rPr lang="ru-RU" altLang="ru-RU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Ви можете </a:t>
            </a:r>
            <a:r>
              <a:rPr lang="ru-RU" altLang="ru-RU" sz="20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звернутися</a:t>
            </a:r>
            <a:r>
              <a:rPr lang="ru-RU" altLang="ru-RU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до нас по телефону </a:t>
            </a:r>
            <a:r>
              <a:rPr lang="ru-RU" altLang="ru-RU" sz="20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або</a:t>
            </a:r>
            <a:r>
              <a:rPr lang="ru-RU" altLang="ru-RU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sz="20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відвідати</a:t>
            </a:r>
            <a:r>
              <a:rPr lang="ru-RU" altLang="ru-RU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наш </a:t>
            </a:r>
            <a:r>
              <a:rPr lang="ru-RU" altLang="ru-RU" sz="20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офіс</a:t>
            </a:r>
            <a:r>
              <a:rPr lang="ru-RU" altLang="ru-RU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US" altLang="ru-RU" sz="20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/>
            <a:endParaRPr lang="en-US" alt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/>
            <a:r>
              <a:rPr lang="ru-RU" altLang="ru-RU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Будемо</a:t>
            </a:r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раді</a:t>
            </a:r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бачити</a:t>
            </a:r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Вас в </a:t>
            </a:r>
            <a:r>
              <a:rPr lang="ru-RU" altLang="ru-RU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нашій</a:t>
            </a:r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компанії</a:t>
            </a:r>
            <a:r>
              <a:rPr lang="en-US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alt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3631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8" y="351950"/>
            <a:ext cx="1080000" cy="10800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6805099" cy="4860000"/>
          </a:xfrm>
          <a:prstGeom prst="rect">
            <a:avLst/>
          </a:prstGeom>
          <a:blipFill dpi="0" rotWithShape="1">
            <a:blip r:embed="rId5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97945" cy="3168000"/>
            <a:chOff x="5835949" y="2975172"/>
            <a:chExt cx="4566295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9" y="2978727"/>
              <a:ext cx="4566295" cy="924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spc="33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Кулиничі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072360" y="4100740"/>
              <a:ext cx="2029335" cy="1245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Будівництво </a:t>
              </a:r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хлібзаводу</a:t>
              </a:r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Кулиничі</a:t>
              </a:r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м. Полтава</a:t>
              </a:r>
              <a:r>
                <a:rPr lang="en-I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2"/>
              <a:ext cx="1901696" cy="1452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Генеральне проектування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Генеральний підряд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Сервісне обслуговування </a:t>
              </a:r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2 098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4"/>
              <a:ext cx="18077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260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8" y="351950"/>
            <a:ext cx="1080000" cy="10800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7290000" cy="4860000"/>
          </a:xfrm>
          <a:prstGeom prst="rect">
            <a:avLst/>
          </a:prstGeom>
          <a:blipFill dpi="0" rotWithShape="1">
            <a:blip r:embed="rId6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6948000" y="4248000"/>
            <a:ext cx="3459600" cy="3132000"/>
            <a:chOff x="6413467" y="3756521"/>
            <a:chExt cx="4016430" cy="363757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6413467" y="3756521"/>
              <a:ext cx="4016430" cy="3637579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6510202" y="3759648"/>
              <a:ext cx="3331632" cy="822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spc="33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uk-UA" dirty="0" err="1"/>
                <a:t>Кулиничі</a:t>
              </a:r>
              <a:endParaRPr lang="en-IN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733678" y="4746551"/>
              <a:ext cx="1762084" cy="1358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Будівництво хлібобулочного комплексу </a:t>
              </a:r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Кулиничі</a:t>
              </a:r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м. Васильків</a:t>
              </a:r>
              <a:r>
                <a:rPr lang="en-I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451070" y="5958213"/>
              <a:ext cx="1672698" cy="109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Розробка </a:t>
              </a:r>
              <a:r>
                <a:rPr lang="uk-UA" sz="1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коцепції</a:t>
              </a:r>
              <a:endParaRPr lang="uk-UA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Будівельно-монтажні роботи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733677" y="5993472"/>
              <a:ext cx="1590042" cy="1053624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495764" y="4843199"/>
              <a:ext cx="1590042" cy="1053624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495762" y="4922269"/>
              <a:ext cx="1590045" cy="96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22 261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733674" y="6106011"/>
              <a:ext cx="15900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11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8492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8" y="351950"/>
            <a:ext cx="1080000" cy="10800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6803098" cy="4860000"/>
          </a:xfrm>
          <a:prstGeom prst="rect">
            <a:avLst/>
          </a:prstGeom>
          <a:blipFill dpi="0" rotWithShape="1">
            <a:blip r:embed="rId5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5" cy="3132000"/>
            <a:chOff x="6413467" y="3756521"/>
            <a:chExt cx="4016430" cy="363757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6413467" y="3756521"/>
              <a:ext cx="4016430" cy="3637579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6510203" y="3759648"/>
              <a:ext cx="3919694" cy="822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spc="33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Кулиничі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733679" y="4746551"/>
              <a:ext cx="1762080" cy="1358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Будівництво логістичного комплексу </a:t>
              </a:r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Кулиничі</a:t>
              </a:r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м. </a:t>
              </a:r>
              <a:r>
                <a:rPr lang="uk-UA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Хальків</a:t>
              </a:r>
              <a:r>
                <a:rPr lang="en-I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451070" y="5958213"/>
              <a:ext cx="16726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Будівельно-монтажні роботи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733677" y="5993472"/>
              <a:ext cx="1590042" cy="1053624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495764" y="4843199"/>
              <a:ext cx="1590042" cy="1053624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495762" y="4922269"/>
              <a:ext cx="1590045" cy="96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2 763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733674" y="6106011"/>
              <a:ext cx="15900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924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2" y="1836000"/>
            <a:ext cx="3645000" cy="4860000"/>
          </a:xfrm>
          <a:prstGeom prst="rect">
            <a:avLst/>
          </a:prstGeom>
          <a:blipFill dpi="0" rotWithShape="1">
            <a:blip r:embed="rId3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34" y="1836000"/>
            <a:ext cx="3645000" cy="4860000"/>
          </a:xfrm>
          <a:prstGeom prst="rect">
            <a:avLst/>
          </a:prstGeom>
          <a:blipFill dpi="0" rotWithShape="1">
            <a:blip r:embed="rId3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5" cy="3132000"/>
            <a:chOff x="5835949" y="2975172"/>
            <a:chExt cx="4566295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945929" y="2978727"/>
              <a:ext cx="4382972" cy="93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spc="33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Кулиничі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199997" y="3985752"/>
              <a:ext cx="2270958" cy="182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Реконструкція комплексу з зберігання та переробки борошна. м. Васильків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2"/>
              <a:ext cx="1901696" cy="87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Будівельно-монтажні роботи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10 356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4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11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8" y="35195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06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62" y="320783"/>
            <a:ext cx="1461261" cy="1111168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836000"/>
            <a:ext cx="7260001" cy="4860000"/>
          </a:xfrm>
          <a:prstGeom prst="rect">
            <a:avLst/>
          </a:prstGeom>
          <a:blipFill dpi="0" rotWithShape="1">
            <a:blip r:embed="rId5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686663" cy="3132000"/>
            <a:chOff x="5835946" y="2975172"/>
            <a:chExt cx="4867969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N" sz="2263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867969" cy="894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Volvo </a:t>
              </a:r>
              <a:r>
                <a:rPr lang="uk-UA" sz="3800" spc="33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Україна</a:t>
              </a:r>
              <a:endParaRPr lang="en-IN" sz="38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200000" y="3985231"/>
              <a:ext cx="1901696" cy="182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Автоцентр з обслуговування вантажних автомобілів </a:t>
              </a:r>
              <a:r>
                <a:rPr lang="en-US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Volvo</a:t>
              </a:r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Київ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68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Генеральний підряд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4 829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14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676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7905193-E6CC-4726-A1C8-4AC07FD7C69B}"/>
              </a:ext>
            </a:extLst>
          </p:cNvPr>
          <p:cNvSpPr/>
          <p:nvPr/>
        </p:nvSpPr>
        <p:spPr>
          <a:xfrm>
            <a:off x="0" y="3315268"/>
            <a:ext cx="7339484" cy="424440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A14E83B-6F73-44E0-94B7-F357434AF844}"/>
              </a:ext>
            </a:extLst>
          </p:cNvPr>
          <p:cNvSpPr/>
          <p:nvPr/>
        </p:nvSpPr>
        <p:spPr>
          <a:xfrm flipH="1">
            <a:off x="3352329" y="213587"/>
            <a:ext cx="7339484" cy="73460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6AD09D41-EC73-4558-AF1C-D429390319ED}"/>
              </a:ext>
            </a:extLst>
          </p:cNvPr>
          <p:cNvSpPr/>
          <p:nvPr/>
        </p:nvSpPr>
        <p:spPr>
          <a:xfrm flipH="1">
            <a:off x="790747" y="1"/>
            <a:ext cx="9901063" cy="7559674"/>
          </a:xfrm>
          <a:prstGeom prst="parallelogram">
            <a:avLst>
              <a:gd name="adj" fmla="val 81949"/>
            </a:avLst>
          </a:prstGeom>
          <a:gradFill>
            <a:gsLst>
              <a:gs pos="50300">
                <a:srgbClr val="FD201E"/>
              </a:gs>
              <a:gs pos="0">
                <a:srgbClr val="8938AC"/>
              </a:gs>
              <a:gs pos="100000">
                <a:srgbClr val="FCAC4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263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71" y="351950"/>
            <a:ext cx="1691092" cy="468000"/>
          </a:xfrm>
          <a:prstGeom prst="rect">
            <a:avLst/>
          </a:prstGeom>
        </p:spPr>
      </p:pic>
      <p:pic>
        <p:nvPicPr>
          <p:cNvPr id="19" name="Picture 8" descr="D:\image-0-02-05-0171c6031b4d66c6c452502e1e9feb50772134b61390a5ab537459d74dfda1b7-V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4000" y="1836000"/>
            <a:ext cx="8006524" cy="4860000"/>
          </a:xfrm>
          <a:prstGeom prst="rect">
            <a:avLst/>
          </a:prstGeom>
          <a:blipFill dpi="0" rotWithShape="1">
            <a:blip r:embed="rId4"/>
            <a:srcRect/>
            <a:stretch>
              <a:fillRect l="-35000"/>
            </a:stretch>
          </a:blipFill>
          <a:ln>
            <a:noFill/>
          </a:ln>
          <a:effectLst>
            <a:outerShdw blurRad="2413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948000" y="4248000"/>
            <a:ext cx="3458198" cy="3132000"/>
            <a:chOff x="5835946" y="2975172"/>
            <a:chExt cx="4566298" cy="41355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0D3FE7-F14B-4EBF-A05B-7286B13E05E5}"/>
                </a:ext>
              </a:extLst>
            </p:cNvPr>
            <p:cNvSpPr/>
            <p:nvPr/>
          </p:nvSpPr>
          <p:spPr>
            <a:xfrm>
              <a:off x="5835949" y="2975172"/>
              <a:ext cx="4566295" cy="4135575"/>
            </a:xfrm>
            <a:prstGeom prst="rect">
              <a:avLst/>
            </a:prstGeom>
            <a:gradFill flip="none" rotWithShape="1">
              <a:gsLst>
                <a:gs pos="50300">
                  <a:srgbClr val="FD201E"/>
                </a:gs>
                <a:gs pos="0">
                  <a:srgbClr val="8938AC"/>
                </a:gs>
                <a:gs pos="100000">
                  <a:srgbClr val="FCAC44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54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DB994-2530-47AB-82FC-5F4E406CCB20}"/>
                </a:ext>
              </a:extLst>
            </p:cNvPr>
            <p:cNvSpPr txBox="1"/>
            <p:nvPr/>
          </p:nvSpPr>
          <p:spPr>
            <a:xfrm>
              <a:off x="5835946" y="2978727"/>
              <a:ext cx="4533017" cy="93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spc="33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Агросвіт</a:t>
              </a:r>
              <a:endParaRPr lang="en-IN" sz="4000" spc="33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A8B6CC-2259-462A-8FCA-EA7C4EC6BE8E}"/>
                </a:ext>
              </a:extLst>
            </p:cNvPr>
            <p:cNvSpPr txBox="1"/>
            <p:nvPr/>
          </p:nvSpPr>
          <p:spPr>
            <a:xfrm>
              <a:off x="6199999" y="3985231"/>
              <a:ext cx="1901696" cy="1574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Будівництво виробничої бази та складу готової продукції.</a:t>
              </a:r>
            </a:p>
            <a:p>
              <a:r>
                <a:rPr lang="uk-UA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 Васильків.  </a:t>
              </a:r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02EBC-A1F9-4BD6-9D76-591C4C7EA563}"/>
                </a:ext>
              </a:extLst>
            </p:cNvPr>
            <p:cNvSpPr txBox="1"/>
            <p:nvPr/>
          </p:nvSpPr>
          <p:spPr>
            <a:xfrm>
              <a:off x="8152508" y="5478283"/>
              <a:ext cx="1901696" cy="68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Послуги: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Генеральний підряд</a:t>
              </a:r>
            </a:p>
            <a:p>
              <a:pPr algn="just"/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6B403-809A-48EF-AFA5-D1EF0C03CD35}"/>
                </a:ext>
              </a:extLst>
            </p:cNvPr>
            <p:cNvSpPr/>
            <p:nvPr/>
          </p:nvSpPr>
          <p:spPr>
            <a:xfrm>
              <a:off x="6199997" y="5518369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5F9F1-0498-4FAD-996E-E585CF1B9B5F}"/>
                </a:ext>
              </a:extLst>
            </p:cNvPr>
            <p:cNvSpPr/>
            <p:nvPr/>
          </p:nvSpPr>
          <p:spPr>
            <a:xfrm>
              <a:off x="8203321" y="4210620"/>
              <a:ext cx="1807725" cy="1197868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263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B5468-D7D8-4F9E-9DF4-3918F6BBCD5C}"/>
                </a:ext>
              </a:extLst>
            </p:cNvPr>
            <p:cNvSpPr txBox="1"/>
            <p:nvPr/>
          </p:nvSpPr>
          <p:spPr>
            <a:xfrm>
              <a:off x="8203318" y="4300514"/>
              <a:ext cx="1807728" cy="10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4 123</a:t>
              </a:r>
            </a:p>
            <a:p>
              <a:pPr algn="ctr"/>
              <a:r>
                <a:rPr lang="uk-UA" sz="2400" b="1" spc="331" dirty="0" err="1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м.кв</a:t>
              </a:r>
              <a:r>
                <a:rPr lang="uk-UA" sz="24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IN" sz="24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8B8D9-8033-443D-A398-74C906876F52}"/>
                </a:ext>
              </a:extLst>
            </p:cNvPr>
            <p:cNvSpPr txBox="1"/>
            <p:nvPr/>
          </p:nvSpPr>
          <p:spPr>
            <a:xfrm>
              <a:off x="6199994" y="5646315"/>
              <a:ext cx="1807728" cy="94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spc="331" dirty="0">
                  <a:solidFill>
                    <a:schemeClr val="bg1"/>
                  </a:solidFill>
                  <a:latin typeface="Agency FB" panose="020B0503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 місяців</a:t>
              </a:r>
              <a:endParaRPr lang="en-IN" sz="2000" b="1" spc="331" dirty="0">
                <a:solidFill>
                  <a:schemeClr val="bg1"/>
                </a:solidFill>
                <a:latin typeface="Agency FB" panose="020B0503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0" y="351950"/>
            <a:ext cx="1177787" cy="95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88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944</TotalTime>
  <Words>729</Words>
  <Application>Microsoft Office PowerPoint</Application>
  <PresentationFormat>Произвольный</PresentationFormat>
  <Paragraphs>265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Agency FB</vt:lpstr>
      <vt:lpstr>Arial</vt:lpstr>
      <vt:lpstr>Calibri</vt:lpstr>
      <vt:lpstr>Calibri Light</vt:lpstr>
      <vt:lpstr>Lato</vt:lpstr>
      <vt:lpstr>Noto Sans</vt:lpstr>
      <vt:lpstr>Open Sans</vt:lpstr>
      <vt:lpstr>Open Sans Condensed</vt:lpstr>
      <vt:lpstr>Open Sans Condensed Light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Pankaj Sharma</dc:creator>
  <cp:lastModifiedBy>AZBI-Mark</cp:lastModifiedBy>
  <cp:revision>48</cp:revision>
  <cp:lastPrinted>2020-01-23T10:41:21Z</cp:lastPrinted>
  <dcterms:created xsi:type="dcterms:W3CDTF">2018-10-26T03:36:50Z</dcterms:created>
  <dcterms:modified xsi:type="dcterms:W3CDTF">2021-05-12T07:06:59Z</dcterms:modified>
</cp:coreProperties>
</file>